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C62CA3-FF96-40F3-B72A-C5154C35FB83}">
          <p14:sldIdLst>
            <p14:sldId id="263"/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1CE"/>
    <a:srgbClr val="1A88D3"/>
    <a:srgbClr val="1B89D4"/>
    <a:srgbClr val="219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cov_DV\Desktop\&#1057;&#1051;&#1040;&#1049;&#1044;&#1067;\&#1057;&#1083;&#1072;&#1081;&#1076;%206\&#1076;&#1080;&#1072;&#1075;&#1088;&#1072;&#1084;&#1084;&#1099;%20%20&#1042;%206%20&#1057;&#1051;&#1040;&#1049;&#104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cov_DV\Desktop\&#1057;&#1051;&#1040;&#1049;&#1044;&#1067;\&#1057;&#1083;&#1072;&#1081;&#1076;%206\&#1076;&#1080;&#1072;&#1075;&#1088;&#1072;&#1084;&#1084;&#1099;%20%20&#1042;%206%20&#1057;&#1051;&#1040;&#1049;&#104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381C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медицинский персонал</a:t>
            </a:r>
            <a:r>
              <a:rPr lang="ru-RU" baseline="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2020г.</a:t>
            </a:r>
            <a:endParaRPr lang="ru-RU" dirty="0">
              <a:solidFill>
                <a:srgbClr val="1381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381C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BE-4C45-A81B-6E9145B5EB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BE-4C45-A81B-6E9145B5EB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BE-4C45-A81B-6E9145B5EB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BE-4C45-A81B-6E9145B5EB6C}"/>
              </c:ext>
            </c:extLst>
          </c:dPt>
          <c:cat>
            <c:strRef>
              <c:f>'ср.мед.пер.'!$A$1:$A$4</c:f>
              <c:strCache>
                <c:ptCount val="4"/>
                <c:pt idx="0">
                  <c:v>до 35 лет</c:v>
                </c:pt>
                <c:pt idx="1">
                  <c:v>до 45 лет</c:v>
                </c:pt>
                <c:pt idx="2">
                  <c:v>до 55 лет</c:v>
                </c:pt>
                <c:pt idx="3">
                  <c:v>старше 55 лет</c:v>
                </c:pt>
              </c:strCache>
            </c:strRef>
          </c:cat>
          <c:val>
            <c:numRef>
              <c:f>'ср.мед.пер.'!$B$1:$B$4</c:f>
              <c:numCache>
                <c:formatCode>General</c:formatCode>
                <c:ptCount val="4"/>
                <c:pt idx="0">
                  <c:v>109</c:v>
                </c:pt>
                <c:pt idx="1">
                  <c:v>73</c:v>
                </c:pt>
                <c:pt idx="2">
                  <c:v>72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BE-4C45-A81B-6E9145B5E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381C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381C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медицинский персонал</a:t>
            </a:r>
            <a:r>
              <a:rPr lang="ru-RU" baseline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31.10.2023г.</a:t>
            </a:r>
            <a:endParaRPr lang="ru-RU">
              <a:solidFill>
                <a:srgbClr val="1381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381C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6F-4CBE-AC31-720C3A40D1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6F-4CBE-AC31-720C3A40D1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6F-4CBE-AC31-720C3A40D1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6F-4CBE-AC31-720C3A40D13C}"/>
              </c:ext>
            </c:extLst>
          </c:dPt>
          <c:cat>
            <c:strRef>
              <c:f>'ср.мед.пер.'!$I$1:$I$4</c:f>
              <c:strCache>
                <c:ptCount val="4"/>
                <c:pt idx="0">
                  <c:v>до 35 лет</c:v>
                </c:pt>
                <c:pt idx="1">
                  <c:v>до 45 лет</c:v>
                </c:pt>
                <c:pt idx="2">
                  <c:v>до 55 лет</c:v>
                </c:pt>
                <c:pt idx="3">
                  <c:v>старше 55 лет</c:v>
                </c:pt>
              </c:strCache>
            </c:strRef>
          </c:cat>
          <c:val>
            <c:numRef>
              <c:f>'ср.мед.пер.'!$J$1:$J$4</c:f>
              <c:numCache>
                <c:formatCode>General</c:formatCode>
                <c:ptCount val="4"/>
                <c:pt idx="0">
                  <c:v>154</c:v>
                </c:pt>
                <c:pt idx="1">
                  <c:v>78</c:v>
                </c:pt>
                <c:pt idx="2">
                  <c:v>60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6F-4CBE-AC31-720C3A40D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381C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381C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i="0" baseline="0" dirty="0">
                <a:solidFill>
                  <a:srgbClr val="1381C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Врачи 2020г.</a:t>
            </a:r>
            <a:endParaRPr lang="ru-RU" sz="1400" dirty="0">
              <a:solidFill>
                <a:srgbClr val="1381C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381C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95-43F4-8B1A-6FBFC4D124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95-43F4-8B1A-6FBFC4D124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95-43F4-8B1A-6FBFC4D124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95-43F4-8B1A-6FBFC4D12431}"/>
              </c:ext>
            </c:extLst>
          </c:dPt>
          <c:cat>
            <c:strRef>
              <c:f>Лист1!$A$2:$A$5</c:f>
              <c:strCache>
                <c:ptCount val="4"/>
                <c:pt idx="0">
                  <c:v>до 35 лет</c:v>
                </c:pt>
                <c:pt idx="1">
                  <c:v>до 45 лет</c:v>
                </c:pt>
                <c:pt idx="2">
                  <c:v>до 55 лет</c:v>
                </c:pt>
                <c:pt idx="3">
                  <c:v>старше 55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</c:v>
                </c:pt>
                <c:pt idx="1">
                  <c:v>32</c:v>
                </c:pt>
                <c:pt idx="2">
                  <c:v>23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B-4400-84C7-8DA2F9A8E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381C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381C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 на 31.10.2023г.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B-46E7-9522-0D1C98C90B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B-46E7-9522-0D1C98C90B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B-46E7-9522-0D1C98C90B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B-46E7-9522-0D1C98C90B29}"/>
              </c:ext>
            </c:extLst>
          </c:dPt>
          <c:cat>
            <c:strRef>
              <c:f>Лист1!$A$2:$A$5</c:f>
              <c:strCache>
                <c:ptCount val="4"/>
                <c:pt idx="0">
                  <c:v>до 35 лет</c:v>
                </c:pt>
                <c:pt idx="1">
                  <c:v>до 45 лет</c:v>
                </c:pt>
                <c:pt idx="2">
                  <c:v>до 55 лет</c:v>
                </c:pt>
                <c:pt idx="3">
                  <c:v>старше 55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31</c:v>
                </c:pt>
                <c:pt idx="2">
                  <c:v>26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F-4E5C-880E-FFF3CA839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381C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38DEF-B6E4-4A0E-841F-3070FEBDC4D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3B437-C4AD-4E25-BB2C-64D5D8C46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2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3B437-C4AD-4E25-BB2C-64D5D8C464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4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A9466-7206-50CE-D979-51E427E23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D6A8-0A6A-57C3-10EF-DBE6AA4C4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8" y="1122363"/>
            <a:ext cx="9698182" cy="1715087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12F8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E2F669-3AB6-967C-1909-C0B88260C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618" y="2973975"/>
            <a:ext cx="9698182" cy="79446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12F8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F33259-EC0D-3CF3-C181-7285DF58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0FF29-14AA-F0E4-7FC3-8FD463DD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EA111-AAA2-3944-C49C-168C107F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1C185-A25B-4D51-CE42-08230E7E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FA378C-23B6-3AEC-56FE-10B43098D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39A77-51D8-F5CC-8D4E-4A412D9A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5F90B-6FCF-A703-2AB3-2362C7F3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8EF55-69E0-3EBE-93D8-8EF9F713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1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A6DC96-9AD3-9765-B11A-E63FD7B2B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DE18F7-6D74-2251-8C7A-DD8B1C741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C2947-B76D-78AE-7600-F726B024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AF9AC-59FD-187E-BA52-4CC20498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84DE1-A9D9-B5A3-205B-C53846FE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6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246FB-A133-451D-49D2-FACB3CCD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FF21C-B2C5-7428-33DF-9789F224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ADE8F-6ECE-7B5B-3A49-76A2A3D3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C50FF-5174-8184-E6DB-E1F1F36D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8CD974-1A35-E9A6-2671-2C4A9123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2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366EB-A1D8-8540-0099-DFAA86D1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CD96D-41EB-997E-D544-C33DF2E6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53BCA-5E51-D75B-A71D-4DBB5AE1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AFB34D-1E5B-ED4B-8F80-6B18F08A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96825-8D10-473A-CCCC-7E4E629D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985FE-F256-1265-5706-D36B617F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FAF13-1B52-52D5-5459-B36D3987C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08B074-C965-8941-4A8E-81B7E0269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9D728-CC11-96C2-8BBB-981D57F4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EE0BEC-E56B-A01F-0A4A-CC6D51AF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EB98CE-C66F-2726-E892-2CDFA5E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7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AA31E-D48A-F3C5-E1AA-2D2F30DF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47B76-955A-80BD-86A1-E53A30D00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15C83-3B7A-A7AB-CC7F-379A3FF3E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E54F3-10AB-7158-9575-8F0DD1C3D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9EAE21-A8B0-593E-5605-93B4A602B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7FE3CB-A850-DACF-39E1-7F5B4431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E59608-7292-811A-CCA5-6D4BF267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86A9AC-423E-D327-ADB0-EE6EC856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9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8D7FB-1ED6-55BA-BA65-8E0163A7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26C60F-B8B1-5211-4CB6-EF45917A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640925-6F49-FCA7-90CE-F44DEAD1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2B4506-E644-FCDE-4616-7300A7A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5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8E6527-2078-1C63-CB76-869450C1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4DB6BB-5729-D734-4DA0-F781459C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E19E8F-8A1D-3D80-336F-0D9D737B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6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388A8-B61D-B355-BB90-50E89A8B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C8530-2231-0D6E-1FA8-0B439BDC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5BB523-C526-742B-1044-6B3EFBEE1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FBDE30-288C-1A80-47A3-862D5BAB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C2C93-F410-CD13-CAC9-599AB8C8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8AE1B-DE16-F521-A18E-6516731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6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8385D-162D-08D2-C32E-81C9A35A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078623-2AC6-B299-F78A-36D88011F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22A0E6-A968-FA8A-08DB-CBFF3159C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41BE6-6C5D-505B-0662-B801ACBB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E7546-D2BF-BCBE-7AF8-0F47DE33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DF4E8-0801-6270-96BE-6207E760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9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6FF23F-C4D2-A0C4-E539-BDB6F07B69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271C-7C04-CF92-A412-090B811A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333661"/>
            <a:ext cx="10515600" cy="44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716D2E-59B9-AAFA-ACB3-52F2320C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F7584-E32B-1E22-C595-D0BA908D6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8BD84-270D-499C-8832-86CB6CE07A8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25830-F4FB-D666-6AB7-596404C2A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76A87-C76B-5748-24E9-EFE0FA8E4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F674-6AD1-4EBD-BB97-24476E715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8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0F600-DA56-4E14-A4A4-0D7A081F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3082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B89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здравоохранения Орловской области  «Больница скорой медицинской помощи им. Н.А. Семашко»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A02110-DF84-46BE-ADAE-A9BA5EBE7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4485647"/>
            <a:ext cx="1861865" cy="186541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6FFBF6-793B-4EBB-9A71-53D2235310AC}"/>
              </a:ext>
            </a:extLst>
          </p:cNvPr>
          <p:cNvSpPr txBox="1"/>
          <p:nvPr/>
        </p:nvSpPr>
        <p:spPr>
          <a:xfrm>
            <a:off x="6257925" y="5086350"/>
            <a:ext cx="581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1A88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 Павел Владимирович</a:t>
            </a:r>
          </a:p>
          <a:p>
            <a:pPr algn="r"/>
            <a:r>
              <a:rPr lang="ru-RU" dirty="0">
                <a:solidFill>
                  <a:srgbClr val="1A88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</a:t>
            </a:r>
          </a:p>
        </p:txBody>
      </p:sp>
    </p:spTree>
    <p:extLst>
      <p:ext uri="{BB962C8B-B14F-4D97-AF65-F5344CB8AC3E}">
        <p14:creationId xmlns:p14="http://schemas.microsoft.com/office/powerpoint/2010/main" val="203506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4178B-FDC7-41DB-B2EB-336F36B0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" y="124287"/>
            <a:ext cx="9126243" cy="156640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здравоохранения Орловской области  «Больница скорой медицинской помощи им. Н.А. Семашко» основано в 1921 году на базе инфекционного отделения на 200 коек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880DCCD-3AF7-4FFA-A311-452B0D428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11" y="1690688"/>
            <a:ext cx="6968970" cy="5043024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территория больницы составляет 5 4463, 1 кв. м., где расположены 4 стационарных лечебных корпуса с круглосуточным пребыванием людей и  административно-хозяйственные объекты.</a:t>
            </a:r>
          </a:p>
          <a:p>
            <a:r>
              <a:rPr lang="ru-RU" sz="29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1922 года больница стала носить имя первого наркома здравоохранения СССР нашего земляка Николая Александровича Семашко. </a:t>
            </a:r>
          </a:p>
          <a:p>
            <a:r>
              <a:rPr lang="ru-RU" sz="29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здание больницы было полностью разрушено, но было капитально отремонтировано, и 24 января 1944 года больница приняла первых пациентов.</a:t>
            </a:r>
          </a:p>
          <a:p>
            <a:r>
              <a:rPr lang="ru-RU" sz="29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 Орловской области «Больница скорой медицинской помощи им. Н.А. Семашко» оказывает экстренную и плановую специализированную медицинскую помощь населению города  и области. </a:t>
            </a:r>
          </a:p>
          <a:p>
            <a:r>
              <a:rPr lang="ru-RU" sz="29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 коечная мощность стационара составляет 602 койки круглосуточного пребывания пациентов, в том числе 45 коек дневного стационара.  Данные койки функционируют в системе обязательного медицинского страхования.</a:t>
            </a:r>
          </a:p>
          <a:p>
            <a:r>
              <a:rPr lang="ru-RU" sz="29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БУЗ Орловской области «БСМП им. Н.А. Семашко» ежедневно оказывают квалифицированную медицинскую помощь населению г. Орла и Орловской области.</a:t>
            </a:r>
          </a:p>
          <a:p>
            <a:r>
              <a:rPr lang="ru-RU" sz="29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коллективе 3 сотрудника имеют почетное звание «Заслуженный врач Российской Федерации»,  2 сотрудника – «Заслуженный работник здравоохранения Российской Федерации», 14 – «Отличник здравоохранения», 34 сотрудника награждены почетной грамотой Министерства здравоохранения Российской Федерации. 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A7A387-F682-4090-8C07-49928E917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1" y="2346224"/>
            <a:ext cx="4685933" cy="35144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9B5E8C-2C0A-4B72-9492-92260EF87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54" y="124287"/>
            <a:ext cx="1861865" cy="186541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756573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7F5F2-F277-4C51-81CC-C186A7C2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677"/>
            <a:ext cx="10515600" cy="109195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дружный коллектив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BFDD52-1A15-44F1-9F02-792751660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0" y="1003177"/>
            <a:ext cx="4824559" cy="32110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F79059-4A3B-4B49-8540-C72008BF2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82" y="643007"/>
            <a:ext cx="2694152" cy="21124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67FFFC-2B45-49E8-9C34-B94EE42A78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60" y="4406391"/>
            <a:ext cx="1657884" cy="22105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BA53C2-935B-423F-A39F-9B6FF87243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r="4637"/>
          <a:stretch/>
        </p:blipFill>
        <p:spPr>
          <a:xfrm>
            <a:off x="3511008" y="4408495"/>
            <a:ext cx="1657884" cy="22165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006380-DD94-4B41-8968-39C8B0FE0B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/>
          <a:stretch/>
        </p:blipFill>
        <p:spPr>
          <a:xfrm>
            <a:off x="462860" y="2840513"/>
            <a:ext cx="2837962" cy="18912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7F8FD6-04BE-4F5F-B97C-DBA75506DA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1"/>
          <a:stretch/>
        </p:blipFill>
        <p:spPr>
          <a:xfrm>
            <a:off x="345766" y="643007"/>
            <a:ext cx="2694152" cy="21210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74C853-1015-447C-8692-687E248B16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77" y="2837504"/>
            <a:ext cx="2837962" cy="189123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7B12180-D96E-4B06-AB0B-F1FAE2E18C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1" y="4808169"/>
            <a:ext cx="2702909" cy="18168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FAFF5B5-A0E4-4AF1-8A59-34DD777EED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12" y="4808169"/>
            <a:ext cx="2710857" cy="180873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373B90E-DBCA-40BE-ADBE-3379376D9A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11" y="4510259"/>
            <a:ext cx="1639730" cy="20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275847-4E78-475C-B2B9-684F99B2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73324"/>
            <a:ext cx="3943083" cy="2479119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1B89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БУЗ Орловской области «Больница скорой медицинской помощи им. Н.А. Семашко» решаются кадровые проблемы путем: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623FB8-82AD-4DB8-B663-CCC8357DB5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0445607E-2E14-472B-AD29-15B4EADA3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52443"/>
            <a:ext cx="3932237" cy="2750899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-системного анализа и мониторинга кадрового состава;</a:t>
            </a:r>
          </a:p>
          <a:p>
            <a:r>
              <a:rPr lang="ru-RU" sz="14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планирования потребности в кадрах;</a:t>
            </a:r>
          </a:p>
          <a:p>
            <a:r>
              <a:rPr lang="ru-RU" sz="14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мероприятия по адаптации  привлеченных специалистов и развитие кадров;</a:t>
            </a:r>
          </a:p>
          <a:p>
            <a:r>
              <a:rPr lang="ru-RU" sz="14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профессиональная ориентация школьников и студентов медицинского колледжа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427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E8FCF-13B0-4EFC-AECB-CD843AE5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2228"/>
            <a:ext cx="9371012" cy="1040797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ряды медицинских работников пополняют молодые  специалисты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B3CD4-10DC-461B-966E-E0B72AC074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5548"/>
          <a:stretch>
            <a:fillRect/>
          </a:stretch>
        </p:blipFill>
        <p:spPr>
          <a:xfrm>
            <a:off x="6676000" y="2484943"/>
            <a:ext cx="4941555" cy="390189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060D868-99F0-4133-8ED5-28A4A2EFE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11075987" cy="884743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БУЗ Орловской области «Больница скорой медицинской помощи им. Н.А. Семашко» приветствует молодое пополнение.  Для этой профессии необходимо обладать особым складом ума и характера, уметь действовать и принимать решения в экстремальных ситуациях, обладать знаниями и чувством ответственности. Если специалист любит свою работу, с пониманием относиться к больным, то успех обязательно придет, включая признание пациентов и уважение коллег.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DDC34D-90D6-4F99-A185-6748221C0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5" y="2484943"/>
            <a:ext cx="5966446" cy="39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48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7FD7C-2646-4B66-A530-A14ACA66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02" y="446120"/>
            <a:ext cx="10496996" cy="1105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--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НАИБОЛЕЕ ЭФФЕКТИВНЫХ МЕТОДОВ АДАПТАЦИИ</a:t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FF33C-D86E-4F72-9054-4DB30D4D76E2}"/>
              </a:ext>
            </a:extLst>
          </p:cNvPr>
          <p:cNvSpPr txBox="1"/>
          <p:nvPr/>
        </p:nvSpPr>
        <p:spPr>
          <a:xfrm>
            <a:off x="195728" y="1731888"/>
            <a:ext cx="11800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89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БУЗ Орловской области «Больница скорой медицинской помощи им. Н.А. Семашко» развит институт наставничества.</a:t>
            </a:r>
            <a:endParaRPr lang="ru-RU" dirty="0">
              <a:solidFill>
                <a:srgbClr val="1B89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1B89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предполагает:</a:t>
            </a:r>
            <a:endParaRPr lang="ru-RU" dirty="0">
              <a:solidFill>
                <a:srgbClr val="1B89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C5402E-12E8-4389-8EC5-8C92ADEDE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8" y="3474558"/>
            <a:ext cx="3946023" cy="26306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C57585-2BBE-4559-891C-BF4B0E773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10" y="3474558"/>
            <a:ext cx="3927261" cy="26181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1B59F3-05F4-48D1-AFDB-D8152C7BCC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8" y="3474558"/>
            <a:ext cx="3562635" cy="26719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C3CFAC-1BE1-409D-A0E9-F17B4909B201}"/>
              </a:ext>
            </a:extLst>
          </p:cNvPr>
          <p:cNvSpPr txBox="1"/>
          <p:nvPr/>
        </p:nvSpPr>
        <p:spPr>
          <a:xfrm>
            <a:off x="4306968" y="2735894"/>
            <a:ext cx="3562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A88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сотрудника со структурой учреждения, приобщение его к корпоративной культуре</a:t>
            </a:r>
          </a:p>
          <a:p>
            <a:endParaRPr lang="ru-RU" dirty="0">
              <a:solidFill>
                <a:srgbClr val="1A88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1DD996-304C-4E06-B3A2-1F6063D69B1B}"/>
              </a:ext>
            </a:extLst>
          </p:cNvPr>
          <p:cNvSpPr txBox="1"/>
          <p:nvPr/>
        </p:nvSpPr>
        <p:spPr>
          <a:xfrm>
            <a:off x="8069011" y="2735894"/>
            <a:ext cx="39272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A88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новичку специфики его профессиональных обязанностей</a:t>
            </a:r>
          </a:p>
          <a:p>
            <a:endParaRPr lang="ru-RU" dirty="0">
              <a:solidFill>
                <a:srgbClr val="1A88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71726-7B50-42E1-B147-28EB2C5C8BAD}"/>
              </a:ext>
            </a:extLst>
          </p:cNvPr>
          <p:cNvSpPr txBox="1"/>
          <p:nvPr/>
        </p:nvSpPr>
        <p:spPr>
          <a:xfrm>
            <a:off x="195728" y="2735894"/>
            <a:ext cx="3946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A88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молодого специалиста в самостоятельной деятельности в проблемной или новой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5415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9A5CEA5-6325-4633-B123-030F18DC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состав сотрудников учреждения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901FAB9-2BFF-4416-AE37-2213AB6A24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862729"/>
              </p:ext>
            </p:extLst>
          </p:nvPr>
        </p:nvGraphicFramePr>
        <p:xfrm>
          <a:off x="5781964" y="1810226"/>
          <a:ext cx="330708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8543CD1-8526-49BE-89E2-30CE9D36C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775136"/>
              </p:ext>
            </p:extLst>
          </p:nvPr>
        </p:nvGraphicFramePr>
        <p:xfrm>
          <a:off x="8576310" y="1600199"/>
          <a:ext cx="361569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E7D794-3312-44D8-B07E-00674BA9B6FF}"/>
              </a:ext>
            </a:extLst>
          </p:cNvPr>
          <p:cNvSpPr txBox="1"/>
          <p:nvPr/>
        </p:nvSpPr>
        <p:spPr>
          <a:xfrm>
            <a:off x="409575" y="4962525"/>
            <a:ext cx="11325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3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БУЗ Орловской области «Больница скорой медицинской помощи им. Н.А. Семашко» активно сотрудничает с медицинскими ВУЗами и колледжами в целях подготовки молодых кадров для учреждения. Заключаются целевые договоры на обучение для дальнейшего трудоустройства специалистов.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DF4BBA1-03F0-4E7F-9A8A-10C0DF4A7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889114"/>
              </p:ext>
            </p:extLst>
          </p:nvPr>
        </p:nvGraphicFramePr>
        <p:xfrm>
          <a:off x="-1086123" y="1979771"/>
          <a:ext cx="5505722" cy="268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2913B00-152B-4896-9ED3-1B45BD72F9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169968"/>
              </p:ext>
            </p:extLst>
          </p:nvPr>
        </p:nvGraphicFramePr>
        <p:xfrm>
          <a:off x="2188390" y="1769744"/>
          <a:ext cx="4462417" cy="268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36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BF741-B37F-4382-A2AE-15649847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4192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вакантных должностях медицинских работников  учреждения здравоохранения Орловской области БУЗ Орловской области "БСМП им. Н.А. Семашко"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995CE7-A3A4-4019-B459-54C632FF9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 b="45515"/>
          <a:stretch/>
        </p:blipFill>
        <p:spPr>
          <a:xfrm>
            <a:off x="2731284" y="1609725"/>
            <a:ext cx="6001384" cy="33662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4DFD15-D076-4DCA-9F5F-547618420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9" b="23610"/>
          <a:stretch/>
        </p:blipFill>
        <p:spPr>
          <a:xfrm>
            <a:off x="2731388" y="4972050"/>
            <a:ext cx="6001280" cy="15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B1F10AB-C562-418E-B374-97C4CE35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8B2D36-767F-4634-B4B4-B001FAB697D9}"/>
              </a:ext>
            </a:extLst>
          </p:cNvPr>
          <p:cNvSpPr txBox="1"/>
          <p:nvPr/>
        </p:nvSpPr>
        <p:spPr>
          <a:xfrm>
            <a:off x="592030" y="1519290"/>
            <a:ext cx="12487275" cy="1446550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8800" i="1" dirty="0">
                <a:ln w="9525" cap="rnd" cmpd="sng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EA127-7DDE-4288-80C3-63DC410A976D}"/>
              </a:ext>
            </a:extLst>
          </p:cNvPr>
          <p:cNvSpPr txBox="1"/>
          <p:nvPr/>
        </p:nvSpPr>
        <p:spPr>
          <a:xfrm>
            <a:off x="8232559" y="6125812"/>
            <a:ext cx="3959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https://semashko-orel.ru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8EB03-88B0-470D-9E18-72F59A8467FA}"/>
              </a:ext>
            </a:extLst>
          </p:cNvPr>
          <p:cNvSpPr txBox="1"/>
          <p:nvPr/>
        </p:nvSpPr>
        <p:spPr>
          <a:xfrm>
            <a:off x="7461405" y="4925483"/>
            <a:ext cx="45187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кадров: +7 (4862)41-00-72,</a:t>
            </a:r>
          </a:p>
          <a:p>
            <a:r>
              <a:rPr lang="ru-RU" sz="2400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lang="en-US" sz="2400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+7 (4862)41-00-65</a:t>
            </a:r>
          </a:p>
          <a:p>
            <a:r>
              <a:rPr lang="en-US" sz="2400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kadri@semashko-orel.ru</a:t>
            </a:r>
            <a:endParaRPr lang="ru-RU" sz="2400" dirty="0">
              <a:ln w="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5600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106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powerpointbase.com-1062</Template>
  <TotalTime>277</TotalTime>
  <Words>566</Words>
  <Application>Microsoft Office PowerPoint</Application>
  <PresentationFormat>Широкоэкранный</PresentationFormat>
  <Paragraphs>38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powerpointbase.com-1062</vt:lpstr>
      <vt:lpstr>Бюджетное учреждение здравоохранения Орловской области  «Больница скорой медицинской помощи им. Н.А. Семашко»</vt:lpstr>
      <vt:lpstr>Бюджетное учреждение здравоохранения Орловской области  «Больница скорой медицинской помощи им. Н.А. Семашко» основано в 1921 году на базе инфекционного отделения на 200 коек </vt:lpstr>
      <vt:lpstr>Наш дружный коллектив</vt:lpstr>
      <vt:lpstr>Администрацией БУЗ Орловской области «Больница скорой медицинской помощи им. Н.А. Семашко» решаются кадровые проблемы путем: </vt:lpstr>
      <vt:lpstr>Ежегодно ряды медицинских работников пополняют молодые  специалисты</vt:lpstr>
      <vt:lpstr>НАСТАВНИЧЕСТВО --  ОДИН ИЗ НАИБОЛЕЕ ЭФФЕКТИВНЫХ МЕТОДОВ АДАПТАЦИИ </vt:lpstr>
      <vt:lpstr>Возрастной состав сотрудников учреждения </vt:lpstr>
      <vt:lpstr>Информация о вакантных должностях медицинских работников  учреждения здравоохранения Орловской области БУЗ Орловской области "БСМП им. Н.А. Семашко"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здравоохранения Орловской области  «Больница скорой медицинской помощи им. Н.А. Семашко» основано в 1921 году на базе инфекционного отделения на 200 коек.</dc:title>
  <dc:creator>Яськов Д.В.</dc:creator>
  <cp:lastModifiedBy>Рыжиков Д.М.</cp:lastModifiedBy>
  <cp:revision>52</cp:revision>
  <dcterms:created xsi:type="dcterms:W3CDTF">2023-12-06T06:16:26Z</dcterms:created>
  <dcterms:modified xsi:type="dcterms:W3CDTF">2023-12-07T11:42:31Z</dcterms:modified>
</cp:coreProperties>
</file>