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7" r:id="rId4"/>
    <p:sldId id="277" r:id="rId5"/>
    <p:sldId id="278" r:id="rId6"/>
    <p:sldId id="279" r:id="rId7"/>
    <p:sldId id="280" r:id="rId8"/>
    <p:sldId id="281" r:id="rId9"/>
    <p:sldId id="275" r:id="rId10"/>
    <p:sldId id="269" r:id="rId11"/>
    <p:sldId id="270" r:id="rId12"/>
    <p:sldId id="282" r:id="rId13"/>
    <p:sldId id="283" r:id="rId14"/>
    <p:sldId id="284" r:id="rId15"/>
    <p:sldId id="285" r:id="rId16"/>
    <p:sldId id="272" r:id="rId17"/>
    <p:sldId id="262" r:id="rId18"/>
    <p:sldId id="276" r:id="rId19"/>
    <p:sldId id="273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591"/>
    <a:srgbClr val="E6F9FE"/>
    <a:srgbClr val="2A67B0"/>
    <a:srgbClr val="DE5050"/>
    <a:srgbClr val="289C28"/>
    <a:srgbClr val="EB1529"/>
    <a:srgbClr val="355E8F"/>
    <a:srgbClr val="990099"/>
    <a:srgbClr val="003455"/>
    <a:srgbClr val="80C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21"/>
  </p:normalViewPr>
  <p:slideViewPr>
    <p:cSldViewPr>
      <p:cViewPr>
        <p:scale>
          <a:sx n="70" d="100"/>
          <a:sy n="70" d="100"/>
        </p:scale>
        <p:origin x="-98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C68608-2E78-4527-AF39-276BB0638E5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11745C-ECBE-42AD-8072-CA5FA746B8AC}">
      <dgm:prSet phldrT="[Текст]"/>
      <dgm:spPr/>
      <dgm:t>
        <a:bodyPr/>
        <a:lstStyle/>
        <a:p>
          <a:r>
            <a:rPr lang="ru-RU" dirty="0" smtClean="0"/>
            <a:t>1 этап</a:t>
          </a:r>
          <a:endParaRPr lang="ru-RU" dirty="0"/>
        </a:p>
      </dgm:t>
    </dgm:pt>
    <dgm:pt modelId="{BB9AE8D6-FD43-4233-AF3B-CC8237C903BF}" type="parTrans" cxnId="{D784EDF5-6176-4F3D-A82C-D8BFB29F5A05}">
      <dgm:prSet/>
      <dgm:spPr/>
      <dgm:t>
        <a:bodyPr/>
        <a:lstStyle/>
        <a:p>
          <a:endParaRPr lang="ru-RU"/>
        </a:p>
      </dgm:t>
    </dgm:pt>
    <dgm:pt modelId="{9EAA8513-295D-41D9-9F1E-E734DA1C0C9E}" type="sibTrans" cxnId="{D784EDF5-6176-4F3D-A82C-D8BFB29F5A05}">
      <dgm:prSet/>
      <dgm:spPr/>
      <dgm:t>
        <a:bodyPr/>
        <a:lstStyle/>
        <a:p>
          <a:endParaRPr lang="ru-RU"/>
        </a:p>
      </dgm:t>
    </dgm:pt>
    <dgm:pt modelId="{5E3389CA-7195-488C-90CB-CC33ED0743F7}">
      <dgm:prSet phldrT="[Текст]" custT="1"/>
      <dgm:spPr>
        <a:solidFill>
          <a:srgbClr val="E6F9FE">
            <a:alpha val="90000"/>
          </a:srgbClr>
        </a:solidFill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ru-RU" sz="2000" kern="1200" dirty="0" smtClean="0">
              <a:solidFill>
                <a:srgbClr val="0070C0"/>
              </a:solidFill>
              <a:latin typeface="Arial Black" panose="020B0A04020102020204" pitchFamily="34" charset="0"/>
              <a:ea typeface="+mn-ea"/>
              <a:cs typeface="+mn-cs"/>
            </a:rPr>
            <a:t>Определение</a:t>
          </a:r>
          <a:r>
            <a:rPr lang="ru-RU" sz="1800" kern="1200" dirty="0" smtClean="0">
              <a:latin typeface="Arial Narrow" pitchFamily="34" charset="0"/>
            </a:rPr>
            <a:t> </a:t>
          </a:r>
          <a:r>
            <a:rPr lang="ru-RU" sz="2000" kern="1200" dirty="0" smtClean="0">
              <a:solidFill>
                <a:srgbClr val="0070C0"/>
              </a:solidFill>
              <a:latin typeface="Arial Black" panose="020B0A04020102020204" pitchFamily="34" charset="0"/>
              <a:ea typeface="+mn-ea"/>
              <a:cs typeface="+mn-cs"/>
            </a:rPr>
            <a:t>качественного</a:t>
          </a:r>
          <a:r>
            <a:rPr lang="ru-RU" sz="1800" kern="1200" dirty="0" smtClean="0">
              <a:latin typeface="Arial Narrow" pitchFamily="34" charset="0"/>
            </a:rPr>
            <a:t> и </a:t>
          </a:r>
          <a:r>
            <a:rPr lang="ru-RU" sz="2000" kern="1200" dirty="0" smtClean="0">
              <a:solidFill>
                <a:srgbClr val="0070C0"/>
              </a:solidFill>
              <a:latin typeface="Arial Black" panose="020B0A04020102020204" pitchFamily="34" charset="0"/>
              <a:ea typeface="+mn-ea"/>
              <a:cs typeface="+mn-cs"/>
            </a:rPr>
            <a:t>количественного</a:t>
          </a:r>
          <a:r>
            <a:rPr lang="ru-RU" sz="1800" kern="1200" dirty="0" smtClean="0">
              <a:latin typeface="Arial Narrow" pitchFamily="34" charset="0"/>
            </a:rPr>
            <a:t> </a:t>
          </a:r>
          <a:r>
            <a:rPr lang="ru-RU" sz="2000" kern="1200" dirty="0" smtClean="0">
              <a:solidFill>
                <a:srgbClr val="0070C0"/>
              </a:solidFill>
              <a:latin typeface="Arial Black" panose="020B0A04020102020204" pitchFamily="34" charset="0"/>
              <a:ea typeface="+mn-ea"/>
              <a:cs typeface="+mn-cs"/>
            </a:rPr>
            <a:t>соотношения</a:t>
          </a:r>
          <a:r>
            <a:rPr lang="ru-RU" sz="1800" kern="1200" dirty="0" smtClean="0">
              <a:latin typeface="Arial Narrow" pitchFamily="34" charset="0"/>
            </a:rPr>
            <a:t> </a:t>
          </a:r>
          <a:r>
            <a:rPr lang="ru-RU" sz="2000" kern="1200" dirty="0" smtClean="0">
              <a:solidFill>
                <a:srgbClr val="0070C0"/>
              </a:solidFill>
              <a:latin typeface="Arial Black" panose="020B0A04020102020204" pitchFamily="34" charset="0"/>
              <a:ea typeface="+mn-ea"/>
              <a:cs typeface="+mn-cs"/>
            </a:rPr>
            <a:t>PRDX6</a:t>
          </a:r>
          <a:r>
            <a:rPr lang="ru-RU" sz="1800" kern="1200" dirty="0" smtClean="0">
              <a:latin typeface="Arial Narrow" pitchFamily="34" charset="0"/>
            </a:rPr>
            <a:t> </a:t>
          </a:r>
          <a:r>
            <a:rPr lang="ru-RU" sz="2000" kern="1200" dirty="0" smtClean="0">
              <a:solidFill>
                <a:srgbClr val="0070C0"/>
              </a:solidFill>
              <a:latin typeface="Arial Black" panose="020B0A04020102020204" pitchFamily="34" charset="0"/>
              <a:ea typeface="+mn-ea"/>
              <a:cs typeface="+mn-cs"/>
            </a:rPr>
            <a:t>в слезе в расширенной</a:t>
          </a:r>
          <a:r>
            <a:rPr lang="ru-RU" sz="1800" kern="1200" dirty="0" smtClean="0">
              <a:latin typeface="Arial Narrow" pitchFamily="34" charset="0"/>
            </a:rPr>
            <a:t> </a:t>
          </a:r>
          <a:r>
            <a:rPr lang="ru-RU" sz="2000" kern="1200" dirty="0" smtClean="0">
              <a:solidFill>
                <a:srgbClr val="0070C0"/>
              </a:solidFill>
              <a:latin typeface="Arial Black" panose="020B0A04020102020204" pitchFamily="34" charset="0"/>
              <a:ea typeface="+mn-ea"/>
              <a:cs typeface="+mn-cs"/>
            </a:rPr>
            <a:t>группе пациентов с осложненной катарактой.</a:t>
          </a:r>
          <a:endParaRPr lang="ru-RU" sz="2000" kern="1200" dirty="0">
            <a:solidFill>
              <a:srgbClr val="0070C0"/>
            </a:solidFill>
            <a:latin typeface="Arial Black" panose="020B0A04020102020204" pitchFamily="34" charset="0"/>
            <a:ea typeface="+mn-ea"/>
            <a:cs typeface="+mn-cs"/>
          </a:endParaRPr>
        </a:p>
      </dgm:t>
    </dgm:pt>
    <dgm:pt modelId="{7A3E60D4-3140-43D8-B891-67A1D52B6353}" type="parTrans" cxnId="{66C49F4E-E18D-4D2E-A8A7-1DD9585E50D2}">
      <dgm:prSet/>
      <dgm:spPr/>
      <dgm:t>
        <a:bodyPr/>
        <a:lstStyle/>
        <a:p>
          <a:endParaRPr lang="ru-RU"/>
        </a:p>
      </dgm:t>
    </dgm:pt>
    <dgm:pt modelId="{A9C67F8F-06EF-43B3-A315-0C10DF76B22C}" type="sibTrans" cxnId="{66C49F4E-E18D-4D2E-A8A7-1DD9585E50D2}">
      <dgm:prSet/>
      <dgm:spPr/>
      <dgm:t>
        <a:bodyPr/>
        <a:lstStyle/>
        <a:p>
          <a:endParaRPr lang="ru-RU"/>
        </a:p>
      </dgm:t>
    </dgm:pt>
    <dgm:pt modelId="{A4120E0D-2C40-4E22-969C-1D69401CFC86}">
      <dgm:prSet phldrT="[Текст]"/>
      <dgm:spPr/>
      <dgm:t>
        <a:bodyPr/>
        <a:lstStyle/>
        <a:p>
          <a:r>
            <a:rPr lang="ru-RU" dirty="0" smtClean="0"/>
            <a:t>2 этап</a:t>
          </a:r>
          <a:endParaRPr lang="ru-RU" dirty="0"/>
        </a:p>
      </dgm:t>
    </dgm:pt>
    <dgm:pt modelId="{DBB4E417-5D1E-43BC-B577-083E310CDE52}" type="parTrans" cxnId="{E1C78454-B8AE-4647-8FFE-0AF95121E279}">
      <dgm:prSet/>
      <dgm:spPr/>
      <dgm:t>
        <a:bodyPr/>
        <a:lstStyle/>
        <a:p>
          <a:endParaRPr lang="ru-RU"/>
        </a:p>
      </dgm:t>
    </dgm:pt>
    <dgm:pt modelId="{18170256-4ADD-4009-B102-3AE22DC55AAC}" type="sibTrans" cxnId="{E1C78454-B8AE-4647-8FFE-0AF95121E279}">
      <dgm:prSet/>
      <dgm:spPr/>
      <dgm:t>
        <a:bodyPr/>
        <a:lstStyle/>
        <a:p>
          <a:endParaRPr lang="ru-RU"/>
        </a:p>
      </dgm:t>
    </dgm:pt>
    <dgm:pt modelId="{F1149D48-9673-4A7C-A182-7CA63B144C9D}">
      <dgm:prSet phldrT="[Текст]" custT="1"/>
      <dgm:spPr>
        <a:solidFill>
          <a:srgbClr val="E6F9FE">
            <a:alpha val="90000"/>
          </a:srgbClr>
        </a:solidFill>
      </dgm:spPr>
      <dgm:t>
        <a:bodyPr/>
        <a:lstStyle/>
        <a:p>
          <a:r>
            <a:rPr lang="ru-RU" sz="2000" kern="1200" dirty="0" smtClean="0">
              <a:solidFill>
                <a:srgbClr val="0070C0"/>
              </a:solidFill>
              <a:latin typeface="Arial Black" panose="020B0A04020102020204" pitchFamily="34" charset="0"/>
              <a:ea typeface="+mn-ea"/>
              <a:cs typeface="+mn-cs"/>
            </a:rPr>
            <a:t>Определение пределов колебаний содержания PRDX6 в слезе в зависимости от вида заболевания.</a:t>
          </a:r>
          <a:endParaRPr lang="ru-RU" sz="2000" kern="1200" dirty="0">
            <a:solidFill>
              <a:srgbClr val="0070C0"/>
            </a:solidFill>
            <a:latin typeface="Arial Black" panose="020B0A04020102020204" pitchFamily="34" charset="0"/>
            <a:ea typeface="+mn-ea"/>
            <a:cs typeface="+mn-cs"/>
          </a:endParaRPr>
        </a:p>
      </dgm:t>
    </dgm:pt>
    <dgm:pt modelId="{9C13843F-6185-40B2-B644-CDEEAAFB983A}" type="parTrans" cxnId="{3F84522F-E940-4E11-BABF-9574D96D9D74}">
      <dgm:prSet/>
      <dgm:spPr/>
      <dgm:t>
        <a:bodyPr/>
        <a:lstStyle/>
        <a:p>
          <a:endParaRPr lang="ru-RU"/>
        </a:p>
      </dgm:t>
    </dgm:pt>
    <dgm:pt modelId="{DFBEA9B4-CB4B-48EA-B3B8-B68031D18355}" type="sibTrans" cxnId="{3F84522F-E940-4E11-BABF-9574D96D9D74}">
      <dgm:prSet/>
      <dgm:spPr/>
      <dgm:t>
        <a:bodyPr/>
        <a:lstStyle/>
        <a:p>
          <a:endParaRPr lang="ru-RU"/>
        </a:p>
      </dgm:t>
    </dgm:pt>
    <dgm:pt modelId="{CA5866D1-C19B-4385-8810-41E7922F5F3F}">
      <dgm:prSet phldrT="[Текст]"/>
      <dgm:spPr/>
      <dgm:t>
        <a:bodyPr/>
        <a:lstStyle/>
        <a:p>
          <a:r>
            <a:rPr lang="ru-RU" dirty="0" smtClean="0"/>
            <a:t>3 этап</a:t>
          </a:r>
          <a:endParaRPr lang="ru-RU" dirty="0"/>
        </a:p>
      </dgm:t>
    </dgm:pt>
    <dgm:pt modelId="{42163B2E-1196-4A0A-BC5D-8BE67E94CD60}" type="parTrans" cxnId="{C7021A15-3CB8-4260-A023-DC603DE2D35D}">
      <dgm:prSet/>
      <dgm:spPr/>
      <dgm:t>
        <a:bodyPr/>
        <a:lstStyle/>
        <a:p>
          <a:endParaRPr lang="ru-RU"/>
        </a:p>
      </dgm:t>
    </dgm:pt>
    <dgm:pt modelId="{0FD89813-0627-4FD9-97A8-D317ACF20948}" type="sibTrans" cxnId="{C7021A15-3CB8-4260-A023-DC603DE2D35D}">
      <dgm:prSet/>
      <dgm:spPr/>
      <dgm:t>
        <a:bodyPr/>
        <a:lstStyle/>
        <a:p>
          <a:endParaRPr lang="ru-RU"/>
        </a:p>
      </dgm:t>
    </dgm:pt>
    <dgm:pt modelId="{45EDA30D-5DA1-49D5-BD14-3BAEFBF1BAF1}">
      <dgm:prSet phldrT="[Текст]" custT="1"/>
      <dgm:spPr>
        <a:solidFill>
          <a:srgbClr val="E6F9FE">
            <a:alpha val="90000"/>
          </a:srgbClr>
        </a:solidFill>
      </dgm:spPr>
      <dgm:t>
        <a:bodyPr/>
        <a:lstStyle/>
        <a:p>
          <a:r>
            <a:rPr lang="ru-RU" sz="2000" kern="1200" dirty="0" smtClean="0">
              <a:solidFill>
                <a:srgbClr val="0070C0"/>
              </a:solidFill>
              <a:latin typeface="Arial Black" panose="020B0A04020102020204" pitchFamily="34" charset="0"/>
              <a:ea typeface="+mn-ea"/>
              <a:cs typeface="+mn-cs"/>
            </a:rPr>
            <a:t>Разработка ИФА системы для определения содержания PRDX6 в слезе.</a:t>
          </a:r>
          <a:endParaRPr lang="ru-RU" sz="2000" kern="1200" dirty="0">
            <a:solidFill>
              <a:srgbClr val="0070C0"/>
            </a:solidFill>
            <a:latin typeface="Arial Black" panose="020B0A04020102020204" pitchFamily="34" charset="0"/>
            <a:ea typeface="+mn-ea"/>
            <a:cs typeface="+mn-cs"/>
          </a:endParaRPr>
        </a:p>
      </dgm:t>
    </dgm:pt>
    <dgm:pt modelId="{49BC435D-01FE-4E21-B2C2-559D9A522A0F}" type="parTrans" cxnId="{67FF29D2-C702-4E81-8D9B-2BEAD1AC8522}">
      <dgm:prSet/>
      <dgm:spPr/>
      <dgm:t>
        <a:bodyPr/>
        <a:lstStyle/>
        <a:p>
          <a:endParaRPr lang="ru-RU"/>
        </a:p>
      </dgm:t>
    </dgm:pt>
    <dgm:pt modelId="{A8453CBC-AA45-4DA2-8C58-07C2EA80B359}" type="sibTrans" cxnId="{67FF29D2-C702-4E81-8D9B-2BEAD1AC8522}">
      <dgm:prSet/>
      <dgm:spPr/>
      <dgm:t>
        <a:bodyPr/>
        <a:lstStyle/>
        <a:p>
          <a:endParaRPr lang="ru-RU"/>
        </a:p>
      </dgm:t>
    </dgm:pt>
    <dgm:pt modelId="{07589F90-3F2D-4498-B929-0C7092BF83ED}">
      <dgm:prSet/>
      <dgm:spPr/>
      <dgm:t>
        <a:bodyPr/>
        <a:lstStyle/>
        <a:p>
          <a:r>
            <a:rPr lang="ru-RU" dirty="0" smtClean="0"/>
            <a:t>4 этап</a:t>
          </a:r>
          <a:endParaRPr lang="ru-RU" dirty="0"/>
        </a:p>
      </dgm:t>
    </dgm:pt>
    <dgm:pt modelId="{3E0E2AA8-CD3E-4DAD-B4E5-4FA56319B192}" type="parTrans" cxnId="{C836D59C-20CB-4A5F-BEA1-8D83BEC51D84}">
      <dgm:prSet/>
      <dgm:spPr/>
      <dgm:t>
        <a:bodyPr/>
        <a:lstStyle/>
        <a:p>
          <a:endParaRPr lang="ru-RU"/>
        </a:p>
      </dgm:t>
    </dgm:pt>
    <dgm:pt modelId="{7626C661-E330-4783-8B96-7ED81A612747}" type="sibTrans" cxnId="{C836D59C-20CB-4A5F-BEA1-8D83BEC51D84}">
      <dgm:prSet/>
      <dgm:spPr/>
      <dgm:t>
        <a:bodyPr/>
        <a:lstStyle/>
        <a:p>
          <a:endParaRPr lang="ru-RU"/>
        </a:p>
      </dgm:t>
    </dgm:pt>
    <dgm:pt modelId="{70455E54-9BD6-4B9E-8097-E05214FE0EB0}">
      <dgm:prSet custT="1"/>
      <dgm:spPr>
        <a:solidFill>
          <a:srgbClr val="E6F9FE">
            <a:alpha val="90000"/>
          </a:srgbClr>
        </a:solidFill>
      </dgm:spPr>
      <dgm:t>
        <a:bodyPr/>
        <a:lstStyle/>
        <a:p>
          <a:r>
            <a:rPr lang="ru-RU" sz="2000" kern="1200" dirty="0" smtClean="0">
              <a:solidFill>
                <a:srgbClr val="0070C0"/>
              </a:solidFill>
              <a:latin typeface="Arial Black" panose="020B0A04020102020204" pitchFamily="34" charset="0"/>
              <a:ea typeface="+mn-ea"/>
              <a:cs typeface="+mn-cs"/>
            </a:rPr>
            <a:t>Внедрение метода в клиническую практику</a:t>
          </a:r>
          <a:r>
            <a:rPr lang="ru-RU" sz="3500" kern="1200" dirty="0" smtClean="0">
              <a:latin typeface="Arial Narrow" pitchFamily="34" charset="0"/>
            </a:rPr>
            <a:t>.</a:t>
          </a:r>
          <a:endParaRPr lang="ru-RU" sz="3500" kern="1200" dirty="0"/>
        </a:p>
      </dgm:t>
    </dgm:pt>
    <dgm:pt modelId="{489E8714-7DC3-4E11-9D15-3A90F7DC589B}" type="parTrans" cxnId="{7E30DCB9-E18D-4915-8758-DB664B3BD6DF}">
      <dgm:prSet/>
      <dgm:spPr/>
      <dgm:t>
        <a:bodyPr/>
        <a:lstStyle/>
        <a:p>
          <a:endParaRPr lang="ru-RU"/>
        </a:p>
      </dgm:t>
    </dgm:pt>
    <dgm:pt modelId="{D9A33BF0-4DD4-4973-A45B-2E2D412DE812}" type="sibTrans" cxnId="{7E30DCB9-E18D-4915-8758-DB664B3BD6DF}">
      <dgm:prSet/>
      <dgm:spPr/>
      <dgm:t>
        <a:bodyPr/>
        <a:lstStyle/>
        <a:p>
          <a:endParaRPr lang="ru-RU"/>
        </a:p>
      </dgm:t>
    </dgm:pt>
    <dgm:pt modelId="{A954036D-EBFA-4011-A937-24B5F28E1B80}">
      <dgm:prSet phldrT="[Текст]" custT="1"/>
      <dgm:spPr>
        <a:solidFill>
          <a:srgbClr val="E6F9FE">
            <a:alpha val="90000"/>
          </a:srgbClr>
        </a:solidFill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ru-RU" sz="2000" kern="1200" dirty="0" smtClean="0">
              <a:solidFill>
                <a:srgbClr val="0070C0"/>
              </a:solidFill>
              <a:latin typeface="Arial Black" panose="020B0A04020102020204" pitchFamily="34" charset="0"/>
              <a:ea typeface="+mn-ea"/>
              <a:cs typeface="+mn-cs"/>
            </a:rPr>
            <a:t>Создание базы данных.</a:t>
          </a:r>
          <a:endParaRPr lang="ru-RU" sz="2000" kern="1200" dirty="0">
            <a:solidFill>
              <a:srgbClr val="0070C0"/>
            </a:solidFill>
            <a:latin typeface="Arial Black" panose="020B0A04020102020204" pitchFamily="34" charset="0"/>
            <a:ea typeface="+mn-ea"/>
            <a:cs typeface="+mn-cs"/>
          </a:endParaRPr>
        </a:p>
      </dgm:t>
    </dgm:pt>
    <dgm:pt modelId="{93FEC45B-3244-4AAC-AB57-82B6CA755D21}" type="parTrans" cxnId="{BB91129F-2DB1-45A5-876D-50711A91A856}">
      <dgm:prSet/>
      <dgm:spPr/>
      <dgm:t>
        <a:bodyPr/>
        <a:lstStyle/>
        <a:p>
          <a:endParaRPr lang="ru-RU"/>
        </a:p>
      </dgm:t>
    </dgm:pt>
    <dgm:pt modelId="{C8151B44-064F-4FE5-94C7-5389A5107D22}" type="sibTrans" cxnId="{BB91129F-2DB1-45A5-876D-50711A91A856}">
      <dgm:prSet/>
      <dgm:spPr/>
      <dgm:t>
        <a:bodyPr/>
        <a:lstStyle/>
        <a:p>
          <a:endParaRPr lang="ru-RU"/>
        </a:p>
      </dgm:t>
    </dgm:pt>
    <dgm:pt modelId="{1F2E3DC7-9BC0-4C9B-9B5F-EB033F039E98}" type="pres">
      <dgm:prSet presAssocID="{B3C68608-2E78-4527-AF39-276BB0638E5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669714-55A4-4ACA-820C-1E6BB50F83DE}" type="pres">
      <dgm:prSet presAssocID="{4111745C-ECBE-42AD-8072-CA5FA746B8AC}" presName="composite" presStyleCnt="0"/>
      <dgm:spPr/>
    </dgm:pt>
    <dgm:pt modelId="{0D901EE7-7245-48EC-B676-C761CB45D58B}" type="pres">
      <dgm:prSet presAssocID="{4111745C-ECBE-42AD-8072-CA5FA746B8AC}" presName="parentText" presStyleLbl="alignNode1" presStyleIdx="0" presStyleCnt="4" custScaleY="1304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634F4-C20E-4169-9939-89816A7E13F2}" type="pres">
      <dgm:prSet presAssocID="{4111745C-ECBE-42AD-8072-CA5FA746B8AC}" presName="descendantText" presStyleLbl="alignAcc1" presStyleIdx="0" presStyleCnt="4" custScaleY="262454" custLinFactNeighborX="0" custLinFactNeighborY="-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6BFD1-BB93-4935-9C6C-6F69F2AF8DA2}" type="pres">
      <dgm:prSet presAssocID="{9EAA8513-295D-41D9-9F1E-E734DA1C0C9E}" presName="sp" presStyleCnt="0"/>
      <dgm:spPr/>
    </dgm:pt>
    <dgm:pt modelId="{09431D78-FF3B-447B-9945-9BE4D3E34AC2}" type="pres">
      <dgm:prSet presAssocID="{A4120E0D-2C40-4E22-969C-1D69401CFC86}" presName="composite" presStyleCnt="0"/>
      <dgm:spPr/>
    </dgm:pt>
    <dgm:pt modelId="{32A7CAFD-B248-43DD-8782-14F6FA9B7DE5}" type="pres">
      <dgm:prSet presAssocID="{A4120E0D-2C40-4E22-969C-1D69401CFC8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68F2C-4177-49E0-9AB8-79161771FDD2}" type="pres">
      <dgm:prSet presAssocID="{A4120E0D-2C40-4E22-969C-1D69401CFC86}" presName="descendantText" presStyleLbl="alignAcc1" presStyleIdx="1" presStyleCnt="4" custLinFactNeighborX="0" custLinFactNeighborY="36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76048-0B12-4BA7-BB36-A56C53EADAD7}" type="pres">
      <dgm:prSet presAssocID="{18170256-4ADD-4009-B102-3AE22DC55AAC}" presName="sp" presStyleCnt="0"/>
      <dgm:spPr/>
    </dgm:pt>
    <dgm:pt modelId="{98905A0D-393F-4D4D-854C-B13723B93C6B}" type="pres">
      <dgm:prSet presAssocID="{CA5866D1-C19B-4385-8810-41E7922F5F3F}" presName="composite" presStyleCnt="0"/>
      <dgm:spPr/>
    </dgm:pt>
    <dgm:pt modelId="{1FC410C5-6F28-4959-B5CB-D764303D1615}" type="pres">
      <dgm:prSet presAssocID="{CA5866D1-C19B-4385-8810-41E7922F5F3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66B86-A19B-49F1-8BE5-6D08DF18AC3D}" type="pres">
      <dgm:prSet presAssocID="{CA5866D1-C19B-4385-8810-41E7922F5F3F}" presName="descendantText" presStyleLbl="alignAcc1" presStyleIdx="2" presStyleCnt="4" custLinFactNeighborX="0" custLinFactNeighborY="19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125A2-A118-4729-891F-474F47D3BF3E}" type="pres">
      <dgm:prSet presAssocID="{0FD89813-0627-4FD9-97A8-D317ACF20948}" presName="sp" presStyleCnt="0"/>
      <dgm:spPr/>
    </dgm:pt>
    <dgm:pt modelId="{7A88F177-56D1-44E7-B3AD-F70414AC38B9}" type="pres">
      <dgm:prSet presAssocID="{07589F90-3F2D-4498-B929-0C7092BF83ED}" presName="composite" presStyleCnt="0"/>
      <dgm:spPr/>
    </dgm:pt>
    <dgm:pt modelId="{77F7935D-4D52-4E6D-9A5A-A8DE86DD8CE2}" type="pres">
      <dgm:prSet presAssocID="{07589F90-3F2D-4498-B929-0C7092BF83ED}" presName="parentText" presStyleLbl="alignNode1" presStyleIdx="3" presStyleCnt="4" custLinFactNeighborY="239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A04EF-B29D-4FF2-8A87-F51CAA1732E3}" type="pres">
      <dgm:prSet presAssocID="{07589F90-3F2D-4498-B929-0C7092BF83ED}" presName="descendantText" presStyleLbl="alignAcc1" presStyleIdx="3" presStyleCnt="4" custLinFactNeighborX="271" custLinFactNeighborY="2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DA103E-D585-4C3A-983D-12ABB60F527C}" type="presOf" srcId="{CA5866D1-C19B-4385-8810-41E7922F5F3F}" destId="{1FC410C5-6F28-4959-B5CB-D764303D1615}" srcOrd="0" destOrd="0" presId="urn:microsoft.com/office/officeart/2005/8/layout/chevron2"/>
    <dgm:cxn modelId="{7E30DCB9-E18D-4915-8758-DB664B3BD6DF}" srcId="{07589F90-3F2D-4498-B929-0C7092BF83ED}" destId="{70455E54-9BD6-4B9E-8097-E05214FE0EB0}" srcOrd="0" destOrd="0" parTransId="{489E8714-7DC3-4E11-9D15-3A90F7DC589B}" sibTransId="{D9A33BF0-4DD4-4973-A45B-2E2D412DE812}"/>
    <dgm:cxn modelId="{759983F6-1E02-47F3-9781-D96B8B16E33F}" type="presOf" srcId="{B3C68608-2E78-4527-AF39-276BB0638E5C}" destId="{1F2E3DC7-9BC0-4C9B-9B5F-EB033F039E98}" srcOrd="0" destOrd="0" presId="urn:microsoft.com/office/officeart/2005/8/layout/chevron2"/>
    <dgm:cxn modelId="{1CB2DBD5-B322-426A-8745-DD01C8FE5B76}" type="presOf" srcId="{A4120E0D-2C40-4E22-969C-1D69401CFC86}" destId="{32A7CAFD-B248-43DD-8782-14F6FA9B7DE5}" srcOrd="0" destOrd="0" presId="urn:microsoft.com/office/officeart/2005/8/layout/chevron2"/>
    <dgm:cxn modelId="{3FCAE16F-E0F8-4982-BA21-185E43186555}" type="presOf" srcId="{A954036D-EBFA-4011-A937-24B5F28E1B80}" destId="{76F634F4-C20E-4169-9939-89816A7E13F2}" srcOrd="0" destOrd="1" presId="urn:microsoft.com/office/officeart/2005/8/layout/chevron2"/>
    <dgm:cxn modelId="{1CB0E19B-6D24-4FAA-BDDE-EB220C881D82}" type="presOf" srcId="{4111745C-ECBE-42AD-8072-CA5FA746B8AC}" destId="{0D901EE7-7245-48EC-B676-C761CB45D58B}" srcOrd="0" destOrd="0" presId="urn:microsoft.com/office/officeart/2005/8/layout/chevron2"/>
    <dgm:cxn modelId="{C7021A15-3CB8-4260-A023-DC603DE2D35D}" srcId="{B3C68608-2E78-4527-AF39-276BB0638E5C}" destId="{CA5866D1-C19B-4385-8810-41E7922F5F3F}" srcOrd="2" destOrd="0" parTransId="{42163B2E-1196-4A0A-BC5D-8BE67E94CD60}" sibTransId="{0FD89813-0627-4FD9-97A8-D317ACF20948}"/>
    <dgm:cxn modelId="{E1C78454-B8AE-4647-8FFE-0AF95121E279}" srcId="{B3C68608-2E78-4527-AF39-276BB0638E5C}" destId="{A4120E0D-2C40-4E22-969C-1D69401CFC86}" srcOrd="1" destOrd="0" parTransId="{DBB4E417-5D1E-43BC-B577-083E310CDE52}" sibTransId="{18170256-4ADD-4009-B102-3AE22DC55AAC}"/>
    <dgm:cxn modelId="{67FF29D2-C702-4E81-8D9B-2BEAD1AC8522}" srcId="{CA5866D1-C19B-4385-8810-41E7922F5F3F}" destId="{45EDA30D-5DA1-49D5-BD14-3BAEFBF1BAF1}" srcOrd="0" destOrd="0" parTransId="{49BC435D-01FE-4E21-B2C2-559D9A522A0F}" sibTransId="{A8453CBC-AA45-4DA2-8C58-07C2EA80B359}"/>
    <dgm:cxn modelId="{C836D59C-20CB-4A5F-BEA1-8D83BEC51D84}" srcId="{B3C68608-2E78-4527-AF39-276BB0638E5C}" destId="{07589F90-3F2D-4498-B929-0C7092BF83ED}" srcOrd="3" destOrd="0" parTransId="{3E0E2AA8-CD3E-4DAD-B4E5-4FA56319B192}" sibTransId="{7626C661-E330-4783-8B96-7ED81A612747}"/>
    <dgm:cxn modelId="{BB91129F-2DB1-45A5-876D-50711A91A856}" srcId="{4111745C-ECBE-42AD-8072-CA5FA746B8AC}" destId="{A954036D-EBFA-4011-A937-24B5F28E1B80}" srcOrd="1" destOrd="0" parTransId="{93FEC45B-3244-4AAC-AB57-82B6CA755D21}" sibTransId="{C8151B44-064F-4FE5-94C7-5389A5107D22}"/>
    <dgm:cxn modelId="{DF8EC1D1-1B7A-4FB6-9BBC-B3170DF1AC67}" type="presOf" srcId="{5E3389CA-7195-488C-90CB-CC33ED0743F7}" destId="{76F634F4-C20E-4169-9939-89816A7E13F2}" srcOrd="0" destOrd="0" presId="urn:microsoft.com/office/officeart/2005/8/layout/chevron2"/>
    <dgm:cxn modelId="{66C49F4E-E18D-4D2E-A8A7-1DD9585E50D2}" srcId="{4111745C-ECBE-42AD-8072-CA5FA746B8AC}" destId="{5E3389CA-7195-488C-90CB-CC33ED0743F7}" srcOrd="0" destOrd="0" parTransId="{7A3E60D4-3140-43D8-B891-67A1D52B6353}" sibTransId="{A9C67F8F-06EF-43B3-A315-0C10DF76B22C}"/>
    <dgm:cxn modelId="{29484CB5-61EF-4D9A-94FE-ADCF7FDA9A25}" type="presOf" srcId="{70455E54-9BD6-4B9E-8097-E05214FE0EB0}" destId="{0A8A04EF-B29D-4FF2-8A87-F51CAA1732E3}" srcOrd="0" destOrd="0" presId="urn:microsoft.com/office/officeart/2005/8/layout/chevron2"/>
    <dgm:cxn modelId="{9B2AB27F-9713-4FF7-B0E4-6CBD2E68F29F}" type="presOf" srcId="{07589F90-3F2D-4498-B929-0C7092BF83ED}" destId="{77F7935D-4D52-4E6D-9A5A-A8DE86DD8CE2}" srcOrd="0" destOrd="0" presId="urn:microsoft.com/office/officeart/2005/8/layout/chevron2"/>
    <dgm:cxn modelId="{3F84522F-E940-4E11-BABF-9574D96D9D74}" srcId="{A4120E0D-2C40-4E22-969C-1D69401CFC86}" destId="{F1149D48-9673-4A7C-A182-7CA63B144C9D}" srcOrd="0" destOrd="0" parTransId="{9C13843F-6185-40B2-B644-CDEEAAFB983A}" sibTransId="{DFBEA9B4-CB4B-48EA-B3B8-B68031D18355}"/>
    <dgm:cxn modelId="{512117AB-2548-4520-ABD5-2AC57A4F01ED}" type="presOf" srcId="{45EDA30D-5DA1-49D5-BD14-3BAEFBF1BAF1}" destId="{A8E66B86-A19B-49F1-8BE5-6D08DF18AC3D}" srcOrd="0" destOrd="0" presId="urn:microsoft.com/office/officeart/2005/8/layout/chevron2"/>
    <dgm:cxn modelId="{0E3F0E3A-8AF4-49BE-AD33-E66F2C960319}" type="presOf" srcId="{F1149D48-9673-4A7C-A182-7CA63B144C9D}" destId="{84E68F2C-4177-49E0-9AB8-79161771FDD2}" srcOrd="0" destOrd="0" presId="urn:microsoft.com/office/officeart/2005/8/layout/chevron2"/>
    <dgm:cxn modelId="{D784EDF5-6176-4F3D-A82C-D8BFB29F5A05}" srcId="{B3C68608-2E78-4527-AF39-276BB0638E5C}" destId="{4111745C-ECBE-42AD-8072-CA5FA746B8AC}" srcOrd="0" destOrd="0" parTransId="{BB9AE8D6-FD43-4233-AF3B-CC8237C903BF}" sibTransId="{9EAA8513-295D-41D9-9F1E-E734DA1C0C9E}"/>
    <dgm:cxn modelId="{9F118E35-B997-43C1-9854-FFEAE85676D4}" type="presParOf" srcId="{1F2E3DC7-9BC0-4C9B-9B5F-EB033F039E98}" destId="{EE669714-55A4-4ACA-820C-1E6BB50F83DE}" srcOrd="0" destOrd="0" presId="urn:microsoft.com/office/officeart/2005/8/layout/chevron2"/>
    <dgm:cxn modelId="{DC1ED16E-14B8-40DA-AE1F-EF4A5F277E18}" type="presParOf" srcId="{EE669714-55A4-4ACA-820C-1E6BB50F83DE}" destId="{0D901EE7-7245-48EC-B676-C761CB45D58B}" srcOrd="0" destOrd="0" presId="urn:microsoft.com/office/officeart/2005/8/layout/chevron2"/>
    <dgm:cxn modelId="{FFE7ECAD-9A61-4A62-A9BC-B1F8E0C2E742}" type="presParOf" srcId="{EE669714-55A4-4ACA-820C-1E6BB50F83DE}" destId="{76F634F4-C20E-4169-9939-89816A7E13F2}" srcOrd="1" destOrd="0" presId="urn:microsoft.com/office/officeart/2005/8/layout/chevron2"/>
    <dgm:cxn modelId="{A463549E-488D-444C-9113-2FABBDBAD775}" type="presParOf" srcId="{1F2E3DC7-9BC0-4C9B-9B5F-EB033F039E98}" destId="{1766BFD1-BB93-4935-9C6C-6F69F2AF8DA2}" srcOrd="1" destOrd="0" presId="urn:microsoft.com/office/officeart/2005/8/layout/chevron2"/>
    <dgm:cxn modelId="{835F86CA-F06D-4971-AE62-1548F136827E}" type="presParOf" srcId="{1F2E3DC7-9BC0-4C9B-9B5F-EB033F039E98}" destId="{09431D78-FF3B-447B-9945-9BE4D3E34AC2}" srcOrd="2" destOrd="0" presId="urn:microsoft.com/office/officeart/2005/8/layout/chevron2"/>
    <dgm:cxn modelId="{253CFF10-803B-4B8B-B439-5E14C170760F}" type="presParOf" srcId="{09431D78-FF3B-447B-9945-9BE4D3E34AC2}" destId="{32A7CAFD-B248-43DD-8782-14F6FA9B7DE5}" srcOrd="0" destOrd="0" presId="urn:microsoft.com/office/officeart/2005/8/layout/chevron2"/>
    <dgm:cxn modelId="{8DD9055D-A39A-4E80-810A-8101BB82D719}" type="presParOf" srcId="{09431D78-FF3B-447B-9945-9BE4D3E34AC2}" destId="{84E68F2C-4177-49E0-9AB8-79161771FDD2}" srcOrd="1" destOrd="0" presId="urn:microsoft.com/office/officeart/2005/8/layout/chevron2"/>
    <dgm:cxn modelId="{8719801F-9DD7-4447-B47C-3DD889484A28}" type="presParOf" srcId="{1F2E3DC7-9BC0-4C9B-9B5F-EB033F039E98}" destId="{1A176048-0B12-4BA7-BB36-A56C53EADAD7}" srcOrd="3" destOrd="0" presId="urn:microsoft.com/office/officeart/2005/8/layout/chevron2"/>
    <dgm:cxn modelId="{EA376997-047D-4A20-B86A-6C607FE9D5E0}" type="presParOf" srcId="{1F2E3DC7-9BC0-4C9B-9B5F-EB033F039E98}" destId="{98905A0D-393F-4D4D-854C-B13723B93C6B}" srcOrd="4" destOrd="0" presId="urn:microsoft.com/office/officeart/2005/8/layout/chevron2"/>
    <dgm:cxn modelId="{9FD37AC5-1718-4358-A104-4D5DA3C480A9}" type="presParOf" srcId="{98905A0D-393F-4D4D-854C-B13723B93C6B}" destId="{1FC410C5-6F28-4959-B5CB-D764303D1615}" srcOrd="0" destOrd="0" presId="urn:microsoft.com/office/officeart/2005/8/layout/chevron2"/>
    <dgm:cxn modelId="{75FA16C7-0C82-4C9D-9D84-2F7026EE1488}" type="presParOf" srcId="{98905A0D-393F-4D4D-854C-B13723B93C6B}" destId="{A8E66B86-A19B-49F1-8BE5-6D08DF18AC3D}" srcOrd="1" destOrd="0" presId="urn:microsoft.com/office/officeart/2005/8/layout/chevron2"/>
    <dgm:cxn modelId="{91381659-24F3-4A21-8DC0-6B84768753E1}" type="presParOf" srcId="{1F2E3DC7-9BC0-4C9B-9B5F-EB033F039E98}" destId="{FEF125A2-A118-4729-891F-474F47D3BF3E}" srcOrd="5" destOrd="0" presId="urn:microsoft.com/office/officeart/2005/8/layout/chevron2"/>
    <dgm:cxn modelId="{C3B413D2-7110-4F72-9C55-29D96AE72530}" type="presParOf" srcId="{1F2E3DC7-9BC0-4C9B-9B5F-EB033F039E98}" destId="{7A88F177-56D1-44E7-B3AD-F70414AC38B9}" srcOrd="6" destOrd="0" presId="urn:microsoft.com/office/officeart/2005/8/layout/chevron2"/>
    <dgm:cxn modelId="{5D3A5276-375E-4241-900C-3685E9853908}" type="presParOf" srcId="{7A88F177-56D1-44E7-B3AD-F70414AC38B9}" destId="{77F7935D-4D52-4E6D-9A5A-A8DE86DD8CE2}" srcOrd="0" destOrd="0" presId="urn:microsoft.com/office/officeart/2005/8/layout/chevron2"/>
    <dgm:cxn modelId="{BBC46D0B-BF08-49A3-855F-ABB9CD2DBDA2}" type="presParOf" srcId="{7A88F177-56D1-44E7-B3AD-F70414AC38B9}" destId="{0A8A04EF-B29D-4FF2-8A87-F51CAA1732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01EE7-7245-48EC-B676-C761CB45D58B}">
      <dsp:nvSpPr>
        <dsp:cNvPr id="0" name=""/>
        <dsp:cNvSpPr/>
      </dsp:nvSpPr>
      <dsp:spPr>
        <a:xfrm rot="5400000">
          <a:off x="-287235" y="647275"/>
          <a:ext cx="1240016" cy="6655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 этап</a:t>
          </a:r>
          <a:endParaRPr lang="ru-RU" sz="1800" kern="1200" dirty="0"/>
        </a:p>
      </dsp:txBody>
      <dsp:txXfrm rot="-5400000">
        <a:off x="1" y="692813"/>
        <a:ext cx="665545" cy="574471"/>
      </dsp:txXfrm>
    </dsp:sp>
    <dsp:sp modelId="{76F634F4-C20E-4169-9939-89816A7E13F2}">
      <dsp:nvSpPr>
        <dsp:cNvPr id="0" name=""/>
        <dsp:cNvSpPr/>
      </dsp:nvSpPr>
      <dsp:spPr>
        <a:xfrm rot="5400000">
          <a:off x="3986276" y="-3318876"/>
          <a:ext cx="1621984" cy="8263446"/>
        </a:xfrm>
        <a:prstGeom prst="round2SameRect">
          <a:avLst/>
        </a:prstGeom>
        <a:solidFill>
          <a:srgbClr val="E6F9FE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>
              <a:solidFill>
                <a:srgbClr val="0070C0"/>
              </a:solidFill>
              <a:latin typeface="Arial Black" panose="020B0A04020102020204" pitchFamily="34" charset="0"/>
              <a:ea typeface="+mn-ea"/>
              <a:cs typeface="+mn-cs"/>
            </a:rPr>
            <a:t>Определение</a:t>
          </a:r>
          <a:r>
            <a:rPr lang="ru-RU" sz="1800" kern="1200" dirty="0" smtClean="0">
              <a:latin typeface="Arial Narrow" pitchFamily="34" charset="0"/>
            </a:rPr>
            <a:t> </a:t>
          </a:r>
          <a:r>
            <a:rPr lang="ru-RU" sz="2000" kern="1200" dirty="0" smtClean="0">
              <a:solidFill>
                <a:srgbClr val="0070C0"/>
              </a:solidFill>
              <a:latin typeface="Arial Black" panose="020B0A04020102020204" pitchFamily="34" charset="0"/>
              <a:ea typeface="+mn-ea"/>
              <a:cs typeface="+mn-cs"/>
            </a:rPr>
            <a:t>качественного</a:t>
          </a:r>
          <a:r>
            <a:rPr lang="ru-RU" sz="1800" kern="1200" dirty="0" smtClean="0">
              <a:latin typeface="Arial Narrow" pitchFamily="34" charset="0"/>
            </a:rPr>
            <a:t> и </a:t>
          </a:r>
          <a:r>
            <a:rPr lang="ru-RU" sz="2000" kern="1200" dirty="0" smtClean="0">
              <a:solidFill>
                <a:srgbClr val="0070C0"/>
              </a:solidFill>
              <a:latin typeface="Arial Black" panose="020B0A04020102020204" pitchFamily="34" charset="0"/>
              <a:ea typeface="+mn-ea"/>
              <a:cs typeface="+mn-cs"/>
            </a:rPr>
            <a:t>количественного</a:t>
          </a:r>
          <a:r>
            <a:rPr lang="ru-RU" sz="1800" kern="1200" dirty="0" smtClean="0">
              <a:latin typeface="Arial Narrow" pitchFamily="34" charset="0"/>
            </a:rPr>
            <a:t> </a:t>
          </a:r>
          <a:r>
            <a:rPr lang="ru-RU" sz="2000" kern="1200" dirty="0" smtClean="0">
              <a:solidFill>
                <a:srgbClr val="0070C0"/>
              </a:solidFill>
              <a:latin typeface="Arial Black" panose="020B0A04020102020204" pitchFamily="34" charset="0"/>
              <a:ea typeface="+mn-ea"/>
              <a:cs typeface="+mn-cs"/>
            </a:rPr>
            <a:t>соотношения</a:t>
          </a:r>
          <a:r>
            <a:rPr lang="ru-RU" sz="1800" kern="1200" dirty="0" smtClean="0">
              <a:latin typeface="Arial Narrow" pitchFamily="34" charset="0"/>
            </a:rPr>
            <a:t> </a:t>
          </a:r>
          <a:r>
            <a:rPr lang="ru-RU" sz="2000" kern="1200" dirty="0" smtClean="0">
              <a:solidFill>
                <a:srgbClr val="0070C0"/>
              </a:solidFill>
              <a:latin typeface="Arial Black" panose="020B0A04020102020204" pitchFamily="34" charset="0"/>
              <a:ea typeface="+mn-ea"/>
              <a:cs typeface="+mn-cs"/>
            </a:rPr>
            <a:t>PRDX6</a:t>
          </a:r>
          <a:r>
            <a:rPr lang="ru-RU" sz="1800" kern="1200" dirty="0" smtClean="0">
              <a:latin typeface="Arial Narrow" pitchFamily="34" charset="0"/>
            </a:rPr>
            <a:t> </a:t>
          </a:r>
          <a:r>
            <a:rPr lang="ru-RU" sz="2000" kern="1200" dirty="0" smtClean="0">
              <a:solidFill>
                <a:srgbClr val="0070C0"/>
              </a:solidFill>
              <a:latin typeface="Arial Black" panose="020B0A04020102020204" pitchFamily="34" charset="0"/>
              <a:ea typeface="+mn-ea"/>
              <a:cs typeface="+mn-cs"/>
            </a:rPr>
            <a:t>в слезе в расширенной</a:t>
          </a:r>
          <a:r>
            <a:rPr lang="ru-RU" sz="1800" kern="1200" dirty="0" smtClean="0">
              <a:latin typeface="Arial Narrow" pitchFamily="34" charset="0"/>
            </a:rPr>
            <a:t> </a:t>
          </a:r>
          <a:r>
            <a:rPr lang="ru-RU" sz="2000" kern="1200" dirty="0" smtClean="0">
              <a:solidFill>
                <a:srgbClr val="0070C0"/>
              </a:solidFill>
              <a:latin typeface="Arial Black" panose="020B0A04020102020204" pitchFamily="34" charset="0"/>
              <a:ea typeface="+mn-ea"/>
              <a:cs typeface="+mn-cs"/>
            </a:rPr>
            <a:t>группе пациентов с осложненной катарактой.</a:t>
          </a:r>
          <a:endParaRPr lang="ru-RU" sz="2000" kern="1200" dirty="0">
            <a:solidFill>
              <a:srgbClr val="0070C0"/>
            </a:solidFill>
            <a:latin typeface="Arial Black" panose="020B0A04020102020204" pitchFamily="34" charset="0"/>
            <a:ea typeface="+mn-ea"/>
            <a:cs typeface="+mn-cs"/>
          </a:endParaRPr>
        </a:p>
        <a:p>
          <a:pPr marL="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>
              <a:solidFill>
                <a:srgbClr val="0070C0"/>
              </a:solidFill>
              <a:latin typeface="Arial Black" panose="020B0A04020102020204" pitchFamily="34" charset="0"/>
              <a:ea typeface="+mn-ea"/>
              <a:cs typeface="+mn-cs"/>
            </a:rPr>
            <a:t>Создание базы данных.</a:t>
          </a:r>
          <a:endParaRPr lang="ru-RU" sz="2000" kern="1200" dirty="0">
            <a:solidFill>
              <a:srgbClr val="0070C0"/>
            </a:solidFill>
            <a:latin typeface="Arial Black" panose="020B0A04020102020204" pitchFamily="34" charset="0"/>
            <a:ea typeface="+mn-ea"/>
            <a:cs typeface="+mn-cs"/>
          </a:endParaRPr>
        </a:p>
      </dsp:txBody>
      <dsp:txXfrm rot="-5400000">
        <a:off x="665546" y="81033"/>
        <a:ext cx="8184267" cy="1463626"/>
      </dsp:txXfrm>
    </dsp:sp>
    <dsp:sp modelId="{32A7CAFD-B248-43DD-8782-14F6FA9B7DE5}">
      <dsp:nvSpPr>
        <dsp:cNvPr id="0" name=""/>
        <dsp:cNvSpPr/>
      </dsp:nvSpPr>
      <dsp:spPr>
        <a:xfrm rot="5400000">
          <a:off x="-142616" y="1643281"/>
          <a:ext cx="950779" cy="6655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 этап</a:t>
          </a:r>
          <a:endParaRPr lang="ru-RU" sz="1800" kern="1200" dirty="0"/>
        </a:p>
      </dsp:txBody>
      <dsp:txXfrm rot="-5400000">
        <a:off x="2" y="1833437"/>
        <a:ext cx="665545" cy="285234"/>
      </dsp:txXfrm>
    </dsp:sp>
    <dsp:sp modelId="{84E68F2C-4177-49E0-9AB8-79161771FDD2}">
      <dsp:nvSpPr>
        <dsp:cNvPr id="0" name=""/>
        <dsp:cNvSpPr/>
      </dsp:nvSpPr>
      <dsp:spPr>
        <a:xfrm rot="5400000">
          <a:off x="4488265" y="-2094529"/>
          <a:ext cx="618006" cy="8263446"/>
        </a:xfrm>
        <a:prstGeom prst="round2SameRect">
          <a:avLst/>
        </a:prstGeom>
        <a:solidFill>
          <a:srgbClr val="E6F9FE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70C0"/>
              </a:solidFill>
              <a:latin typeface="Arial Black" panose="020B0A04020102020204" pitchFamily="34" charset="0"/>
              <a:ea typeface="+mn-ea"/>
              <a:cs typeface="+mn-cs"/>
            </a:rPr>
            <a:t>Определение пределов колебаний содержания PRDX6 в слезе в зависимости от вида заболевания.</a:t>
          </a:r>
          <a:endParaRPr lang="ru-RU" sz="2000" kern="1200" dirty="0">
            <a:solidFill>
              <a:srgbClr val="0070C0"/>
            </a:solidFill>
            <a:latin typeface="Arial Black" panose="020B0A04020102020204" pitchFamily="34" charset="0"/>
            <a:ea typeface="+mn-ea"/>
            <a:cs typeface="+mn-cs"/>
          </a:endParaRPr>
        </a:p>
      </dsp:txBody>
      <dsp:txXfrm rot="-5400000">
        <a:off x="665546" y="1758359"/>
        <a:ext cx="8233277" cy="557668"/>
      </dsp:txXfrm>
    </dsp:sp>
    <dsp:sp modelId="{1FC410C5-6F28-4959-B5CB-D764303D1615}">
      <dsp:nvSpPr>
        <dsp:cNvPr id="0" name=""/>
        <dsp:cNvSpPr/>
      </dsp:nvSpPr>
      <dsp:spPr>
        <a:xfrm rot="5400000">
          <a:off x="-142616" y="2470070"/>
          <a:ext cx="950779" cy="6655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 этап</a:t>
          </a:r>
          <a:endParaRPr lang="ru-RU" sz="1800" kern="1200" dirty="0"/>
        </a:p>
      </dsp:txBody>
      <dsp:txXfrm rot="-5400000">
        <a:off x="2" y="2660226"/>
        <a:ext cx="665545" cy="285234"/>
      </dsp:txXfrm>
    </dsp:sp>
    <dsp:sp modelId="{A8E66B86-A19B-49F1-8BE5-6D08DF18AC3D}">
      <dsp:nvSpPr>
        <dsp:cNvPr id="0" name=""/>
        <dsp:cNvSpPr/>
      </dsp:nvSpPr>
      <dsp:spPr>
        <a:xfrm rot="5400000">
          <a:off x="4488265" y="-1374445"/>
          <a:ext cx="618006" cy="8263446"/>
        </a:xfrm>
        <a:prstGeom prst="round2SameRect">
          <a:avLst/>
        </a:prstGeom>
        <a:solidFill>
          <a:srgbClr val="E6F9FE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70C0"/>
              </a:solidFill>
              <a:latin typeface="Arial Black" panose="020B0A04020102020204" pitchFamily="34" charset="0"/>
              <a:ea typeface="+mn-ea"/>
              <a:cs typeface="+mn-cs"/>
            </a:rPr>
            <a:t>Разработка ИФА системы для определения содержания PRDX6 в слезе.</a:t>
          </a:r>
          <a:endParaRPr lang="ru-RU" sz="2000" kern="1200" dirty="0">
            <a:solidFill>
              <a:srgbClr val="0070C0"/>
            </a:solidFill>
            <a:latin typeface="Arial Black" panose="020B0A04020102020204" pitchFamily="34" charset="0"/>
            <a:ea typeface="+mn-ea"/>
            <a:cs typeface="+mn-cs"/>
          </a:endParaRPr>
        </a:p>
      </dsp:txBody>
      <dsp:txXfrm rot="-5400000">
        <a:off x="665546" y="2478443"/>
        <a:ext cx="8233277" cy="557668"/>
      </dsp:txXfrm>
    </dsp:sp>
    <dsp:sp modelId="{77F7935D-4D52-4E6D-9A5A-A8DE86DD8CE2}">
      <dsp:nvSpPr>
        <dsp:cNvPr id="0" name=""/>
        <dsp:cNvSpPr/>
      </dsp:nvSpPr>
      <dsp:spPr>
        <a:xfrm rot="5400000">
          <a:off x="-142616" y="3299531"/>
          <a:ext cx="950779" cy="6655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 этап</a:t>
          </a:r>
          <a:endParaRPr lang="ru-RU" sz="1800" kern="1200" dirty="0"/>
        </a:p>
      </dsp:txBody>
      <dsp:txXfrm rot="-5400000">
        <a:off x="2" y="3489687"/>
        <a:ext cx="665545" cy="285234"/>
      </dsp:txXfrm>
    </dsp:sp>
    <dsp:sp modelId="{0A8A04EF-B29D-4FF2-8A87-F51CAA1732E3}">
      <dsp:nvSpPr>
        <dsp:cNvPr id="0" name=""/>
        <dsp:cNvSpPr/>
      </dsp:nvSpPr>
      <dsp:spPr>
        <a:xfrm rot="5400000">
          <a:off x="4488265" y="-654366"/>
          <a:ext cx="618006" cy="8263446"/>
        </a:xfrm>
        <a:prstGeom prst="round2SameRect">
          <a:avLst/>
        </a:prstGeom>
        <a:solidFill>
          <a:srgbClr val="E6F9FE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70C0"/>
              </a:solidFill>
              <a:latin typeface="Arial Black" panose="020B0A04020102020204" pitchFamily="34" charset="0"/>
              <a:ea typeface="+mn-ea"/>
              <a:cs typeface="+mn-cs"/>
            </a:rPr>
            <a:t>Внедрение метода в клиническую практику</a:t>
          </a:r>
          <a:r>
            <a:rPr lang="ru-RU" sz="3500" kern="1200" dirty="0" smtClean="0">
              <a:latin typeface="Arial Narrow" pitchFamily="34" charset="0"/>
            </a:rPr>
            <a:t>.</a:t>
          </a:r>
          <a:endParaRPr lang="ru-RU" sz="3500" kern="1200" dirty="0"/>
        </a:p>
      </dsp:txBody>
      <dsp:txXfrm rot="-5400000">
        <a:off x="665546" y="3198522"/>
        <a:ext cx="8233277" cy="557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2DFDE-97C5-4B31-9ABD-B3F3C9671EA5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E6FFE-DD9E-4905-9AF9-90F0C6B899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72510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6052F-BA2A-4A7F-887E-E370E40F7E46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A48A6-BFE6-4472-AB85-44695160FA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1407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48A6-BFE6-4472-AB85-44695160FA49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542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4A48A6-BFE6-4472-AB85-44695160FA4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75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4A48A6-BFE6-4472-AB85-44695160FA4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75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4A48A6-BFE6-4472-AB85-44695160FA4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75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4A48A6-BFE6-4472-AB85-44695160FA4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75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4A48A6-BFE6-4472-AB85-44695160FA4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75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4A48A6-BFE6-4472-AB85-44695160FA4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75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4A48A6-BFE6-4472-AB85-44695160FA4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75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4A48A6-BFE6-4472-AB85-44695160FA4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75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4A48A6-BFE6-4472-AB85-44695160FA4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75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4A48A6-BFE6-4472-AB85-44695160FA4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75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9D8E-68FF-4561-AB25-A553C507FC38}" type="datetime1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C37C-55C6-44D7-8481-EC9F42D6D17B}" type="datetime1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10DB-3CF4-4609-AC92-FF3C93556B96}" type="datetime1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E18E3-3A4E-4D27-BD34-2C0D52210098}" type="datetime1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8AE9-2A3E-4360-9CD6-73CB6FF4DCBC}" type="datetime1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F2A1-68FD-4919-BB7E-1D290EDF325B}" type="datetime1">
              <a:rPr lang="ru-RU" smtClean="0"/>
              <a:pPr/>
              <a:t>25.07.2016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332B-E8EA-42D4-A106-A43FC404F50C}" type="datetime1">
              <a:rPr lang="ru-RU" smtClean="0"/>
              <a:pPr/>
              <a:t>25.07.2016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A5F6-70BE-4099-83BD-EBA227D088CD}" type="datetime1">
              <a:rPr lang="ru-RU" smtClean="0"/>
              <a:pPr/>
              <a:t>25.07.2016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621F-672B-4C23-B3E0-4090729036D5}" type="datetime1">
              <a:rPr lang="ru-RU" smtClean="0"/>
              <a:pPr/>
              <a:t>25.07.2016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5470-06EB-4334-AD97-894A159F2525}" type="datetime1">
              <a:rPr lang="ru-RU" smtClean="0"/>
              <a:pPr/>
              <a:t>25.07.2016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2335-B13D-4DD9-B828-C59C181CE836}" type="datetime1">
              <a:rPr lang="ru-RU" smtClean="0"/>
              <a:pPr/>
              <a:t>25.07.2016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59B8F-9D51-4029-ACB7-AA7B8B5226F0}" type="datetime1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4941168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1"/>
          </p:nvPr>
        </p:nvSpPr>
        <p:spPr>
          <a:xfrm>
            <a:off x="0" y="116632"/>
            <a:ext cx="8964488" cy="3960440"/>
          </a:xfr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indent="-255588" algn="ctr">
              <a:buNone/>
            </a:pPr>
            <a:r>
              <a:rPr lang="ru-RU" b="1" dirty="0" smtClean="0">
                <a:latin typeface="Arial Narrow" pitchFamily="34" charset="0"/>
              </a:rPr>
              <a:t>ПРОЕКТ:</a:t>
            </a:r>
          </a:p>
          <a:p>
            <a:pPr indent="-255588" algn="ctr">
              <a:buNone/>
            </a:pPr>
            <a:r>
              <a:rPr lang="ru-RU" sz="3600" b="1" dirty="0" smtClean="0">
                <a:latin typeface="Arial Narrow" pitchFamily="34" charset="0"/>
              </a:rPr>
              <a:t>ПРЕДВИДЕТЬ - ЗНАЧИТ ВИДЕТЬ</a:t>
            </a:r>
          </a:p>
          <a:p>
            <a:pPr indent="-255588" algn="ctr">
              <a:buNone/>
            </a:pPr>
            <a:r>
              <a:rPr lang="ru-RU" sz="3600" b="1" dirty="0" smtClean="0">
                <a:latin typeface="Arial Narrow" pitchFamily="34" charset="0"/>
              </a:rPr>
              <a:t>СПОСОБ </a:t>
            </a:r>
            <a:r>
              <a:rPr lang="ru-RU" sz="3600" b="1" dirty="0" smtClean="0">
                <a:latin typeface="Arial Narrow" pitchFamily="34" charset="0"/>
              </a:rPr>
              <a:t>ПРОГНОЗИРОВАНИЯ ИНТРА- И ПОСЛЕОПЕРАЦИОННЫХ ОСЛОЖНЕНИЙ, ИХ КОРРЕКЦИЯ </a:t>
            </a:r>
            <a:r>
              <a:rPr lang="ru-RU" sz="3600" b="1" dirty="0" smtClean="0">
                <a:latin typeface="Arial Narrow" pitchFamily="34" charset="0"/>
              </a:rPr>
              <a:t>ПРИ КАТАРАКТАХ </a:t>
            </a:r>
            <a:r>
              <a:rPr lang="ru-RU" sz="3600" b="1" dirty="0" smtClean="0">
                <a:latin typeface="Arial Narrow" pitchFamily="34" charset="0"/>
              </a:rPr>
              <a:t>РАЗЛИЧНОГО ГЕНЕЗА</a:t>
            </a:r>
            <a:endParaRPr lang="ru-RU" sz="3600" b="1" dirty="0">
              <a:latin typeface="Arial Narrow" pitchFamily="34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576872"/>
              </p:ext>
            </p:extLst>
          </p:nvPr>
        </p:nvGraphicFramePr>
        <p:xfrm>
          <a:off x="0" y="4923215"/>
          <a:ext cx="9144000" cy="193478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391518">
                <a:tc>
                  <a:txBody>
                    <a:bodyPr/>
                    <a:lstStyle/>
                    <a:p>
                      <a:pPr marL="92075" indent="0">
                        <a:tabLst/>
                      </a:pPr>
                      <a:r>
                        <a:rPr lang="ru-RU" dirty="0" smtClean="0">
                          <a:solidFill>
                            <a:srgbClr val="003455"/>
                          </a:solidFill>
                          <a:latin typeface="Arial Narrow" pitchFamily="34" charset="0"/>
                        </a:rPr>
                        <a:t>АВТОР ПРОЕКТА: КОВАЛЕВСКАЯ Мария Александровна,</a:t>
                      </a:r>
                      <a:r>
                        <a:rPr lang="ru-RU" baseline="0" dirty="0" smtClean="0">
                          <a:solidFill>
                            <a:srgbClr val="003455"/>
                          </a:solidFill>
                          <a:latin typeface="Arial Narrow" pitchFamily="34" charset="0"/>
                        </a:rPr>
                        <a:t> БУДНЕВСКИЙ Андрей Валериевич, ДОНКАРЕВА Ольга Валерьевна, ФИЛИНА Лилия Алексеевна,</a:t>
                      </a:r>
                      <a:r>
                        <a:rPr lang="ru-RU" baseline="0" dirty="0">
                          <a:solidFill>
                            <a:srgbClr val="003455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rgbClr val="003455"/>
                          </a:solidFill>
                          <a:latin typeface="Arial Narrow" pitchFamily="34" charset="0"/>
                        </a:rPr>
                        <a:t>ФЕСЬКОВА Анна Александровна</a:t>
                      </a:r>
                      <a:endParaRPr lang="ru-RU" dirty="0" smtClean="0">
                        <a:solidFill>
                          <a:srgbClr val="003455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80CAE5"/>
                    </a:solidFill>
                  </a:tcPr>
                </a:tc>
              </a:tr>
              <a:tr h="524321">
                <a:tc>
                  <a:txBody>
                    <a:bodyPr/>
                    <a:lstStyle/>
                    <a:p>
                      <a:pPr marL="92075" indent="0">
                        <a:tabLst/>
                      </a:pPr>
                      <a:r>
                        <a:rPr lang="ru-RU" baseline="0" dirty="0" smtClean="0">
                          <a:solidFill>
                            <a:srgbClr val="003455"/>
                          </a:solidFill>
                          <a:latin typeface="Arial Narrow" pitchFamily="34" charset="0"/>
                        </a:rPr>
                        <a:t>ГБОУ ВПО Воронежский </a:t>
                      </a:r>
                      <a:r>
                        <a:rPr lang="ru-RU" baseline="0" dirty="0" err="1" smtClean="0">
                          <a:solidFill>
                            <a:srgbClr val="003455"/>
                          </a:solidFill>
                          <a:latin typeface="Arial Narrow" pitchFamily="34" charset="0"/>
                        </a:rPr>
                        <a:t>государственый</a:t>
                      </a:r>
                      <a:r>
                        <a:rPr lang="ru-RU" baseline="0" dirty="0" smtClean="0">
                          <a:solidFill>
                            <a:srgbClr val="003455"/>
                          </a:solidFill>
                          <a:latin typeface="Arial Narrow" pitchFamily="34" charset="0"/>
                        </a:rPr>
                        <a:t> медицинский университет им Н. Н. Бурденко Минздрава России</a:t>
                      </a:r>
                      <a:endParaRPr lang="ru-RU" dirty="0">
                        <a:solidFill>
                          <a:srgbClr val="003455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80CAE5"/>
                    </a:solidFill>
                  </a:tcPr>
                </a:tc>
              </a:tr>
              <a:tr h="380305">
                <a:tc>
                  <a:txBody>
                    <a:bodyPr/>
                    <a:lstStyle/>
                    <a:p>
                      <a:pPr marL="92075" indent="0">
                        <a:tabLst/>
                      </a:pPr>
                      <a:r>
                        <a:rPr lang="ru-RU" b="0" dirty="0" smtClean="0">
                          <a:solidFill>
                            <a:srgbClr val="003455"/>
                          </a:solidFill>
                          <a:latin typeface="Arial Narrow" pitchFamily="34" charset="0"/>
                        </a:rPr>
                        <a:t>Воронеж,</a:t>
                      </a:r>
                      <a:r>
                        <a:rPr lang="ru-RU" b="0" baseline="0" dirty="0" smtClean="0">
                          <a:solidFill>
                            <a:srgbClr val="003455"/>
                          </a:solidFill>
                          <a:latin typeface="Arial Narrow" pitchFamily="34" charset="0"/>
                        </a:rPr>
                        <a:t> 2016 год</a:t>
                      </a:r>
                      <a:endParaRPr lang="ru-RU" dirty="0">
                        <a:solidFill>
                          <a:srgbClr val="003455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80CA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Актуальность и новизна проекта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145435"/>
          </a:xfrm>
        </p:spPr>
        <p:txBody>
          <a:bodyPr/>
          <a:lstStyle/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В  концепцию «метаболического синдрома» в офтальмологии  можно включить весь  комплекс взаимосвязанных метаболических нарушений, предрасполагающий к развитию возрастных и осложненных катаракт, витреоретинальной пролиферации при сахарном диабете 2 типа и ГБ. </a:t>
            </a:r>
          </a:p>
          <a:p>
            <a:pPr marL="0" indent="0">
              <a:buNone/>
            </a:pPr>
            <a:endParaRPr lang="ru-RU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11560" y="6416213"/>
            <a:ext cx="7488832" cy="365125"/>
          </a:xfrm>
        </p:spPr>
        <p:txBody>
          <a:bodyPr/>
          <a:lstStyle/>
          <a:p>
            <a:pPr algn="just"/>
            <a:r>
              <a:rPr lang="ru-RU" dirty="0">
                <a:latin typeface="Arial Narrow" pitchFamily="34" charset="0"/>
              </a:rPr>
              <a:t>СТАРЕНИЕ ИЛИ БОЛЕЗНЬ. СПОСОБ ПРОГНОЗИРОВАНИЯ ИНТРА- И ПОСЛЕОПЕРАЦИОННЫХ ОСЛОЖНЕНИЙ, ИХ КОРРЕКЦИЯ ПРИ КАТАРАКТАХ РАЗЛИЧНОГО ГЕНЕЗА. Авторы: </a:t>
            </a:r>
            <a:r>
              <a:rPr lang="ru-RU" dirty="0" smtClean="0">
                <a:latin typeface="Arial Narrow" pitchFamily="34" charset="0"/>
              </a:rPr>
              <a:t>Ковалевская М. А., </a:t>
            </a:r>
            <a:r>
              <a:rPr lang="ru-RU" dirty="0" err="1" smtClean="0">
                <a:latin typeface="Arial Narrow" pitchFamily="34" charset="0"/>
              </a:rPr>
              <a:t>Будневский</a:t>
            </a:r>
            <a:r>
              <a:rPr lang="ru-RU" dirty="0" smtClean="0">
                <a:latin typeface="Arial Narrow" pitchFamily="34" charset="0"/>
              </a:rPr>
              <a:t> А. В., </a:t>
            </a:r>
            <a:r>
              <a:rPr lang="ru-RU" dirty="0" err="1" smtClean="0">
                <a:latin typeface="Arial Narrow" pitchFamily="34" charset="0"/>
              </a:rPr>
              <a:t>Донкарева</a:t>
            </a:r>
            <a:r>
              <a:rPr lang="ru-RU" dirty="0" smtClean="0">
                <a:latin typeface="Arial Narrow" pitchFamily="34" charset="0"/>
              </a:rPr>
              <a:t> О. В., Филина Л. А., Феськова А. А.</a:t>
            </a:r>
            <a:endParaRPr lang="ru-RU" dirty="0">
              <a:latin typeface="Arial Narrow" pitchFamily="34" charset="0"/>
            </a:endParaRPr>
          </a:p>
          <a:p>
            <a:pPr algn="just"/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Актуальность и новизна проекта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Picture 4" descr="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7" y="3619391"/>
            <a:ext cx="1031369" cy="132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160" y="4359438"/>
            <a:ext cx="1117836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84" y="3198020"/>
            <a:ext cx="1074978" cy="118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48" y="2320977"/>
            <a:ext cx="1030501" cy="129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43990"/>
            <a:ext cx="1041636" cy="114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48" y="5093974"/>
            <a:ext cx="1024553" cy="123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7" y="878435"/>
            <a:ext cx="1177847" cy="128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103377"/>
            <a:ext cx="104163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76" y="1087555"/>
            <a:ext cx="2744995" cy="259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09" y="1087556"/>
            <a:ext cx="3056311" cy="259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Анна Феськова\Downloads\3-2-300x20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1048"/>
            <a:ext cx="2744951" cy="246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нна Феськова\Downloads\Morgagnian-Cataract-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748" y="3928510"/>
            <a:ext cx="3079972" cy="239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448251"/>
            <a:ext cx="8333178" cy="365125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Все катаракты визуально похожи и их невозможно отличить при определенной степени зрелости по клиническим признакам –возрастная катаракта или осложненная-старение или болезнь</a:t>
            </a:r>
            <a:endParaRPr lang="ru-RU" sz="14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6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</a:rPr>
              <a:t>Методы исследования</a:t>
            </a:r>
            <a:endParaRPr lang="ru-RU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76934" y="856326"/>
            <a:ext cx="8435280" cy="5361459"/>
          </a:xfrm>
        </p:spPr>
        <p:txBody>
          <a:bodyPr>
            <a:normAutofit/>
          </a:bodyPr>
          <a:lstStyle/>
          <a:p>
            <a:r>
              <a:rPr lang="ru-RU" sz="1800" dirty="0"/>
              <a:t>Слезная жидкость замораживалась сразу после взятия при -20</a:t>
            </a:r>
            <a:r>
              <a:rPr lang="ru-RU" sz="1800" baseline="30000" dirty="0"/>
              <a:t>0</a:t>
            </a:r>
            <a:r>
              <a:rPr lang="ru-RU" sz="1800" dirty="0"/>
              <a:t>С и хранилась без повторного размораживания  не более 14 дней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Для исследования белкового состава слезы,  был проведен </a:t>
            </a:r>
            <a:r>
              <a:rPr lang="en-US" sz="1800" dirty="0"/>
              <a:t>PAAG</a:t>
            </a:r>
            <a:r>
              <a:rPr lang="ru-RU" sz="1800" dirty="0"/>
              <a:t> электрофорез в присутствии </a:t>
            </a:r>
            <a:r>
              <a:rPr lang="en-US" sz="1800" dirty="0"/>
              <a:t>SDS</a:t>
            </a:r>
            <a:r>
              <a:rPr lang="ru-RU" sz="1800" dirty="0"/>
              <a:t> образцов слезы до и после лечения (данная методика позволяет сократить время исследования с 48 до 4 часов), на рисунке 2.6 представлен </a:t>
            </a:r>
            <a:r>
              <a:rPr lang="ru-RU" sz="1800" dirty="0" err="1"/>
              <a:t>форетический</a:t>
            </a:r>
            <a:r>
              <a:rPr lang="ru-RU" sz="1800" dirty="0"/>
              <a:t> прибор; средняя  концентрация белка в пробах определялась </a:t>
            </a:r>
            <a:r>
              <a:rPr lang="ru-RU" sz="1800" dirty="0" err="1"/>
              <a:t>спектрофотометрически</a:t>
            </a:r>
            <a:r>
              <a:rPr lang="ru-RU" sz="1800" dirty="0"/>
              <a:t> с использованием спектрофотометра </a:t>
            </a:r>
            <a:r>
              <a:rPr lang="en-US" sz="1800" dirty="0"/>
              <a:t>Nano</a:t>
            </a:r>
            <a:r>
              <a:rPr lang="ru-RU" sz="1800" dirty="0"/>
              <a:t>-</a:t>
            </a:r>
            <a:r>
              <a:rPr lang="en-US" sz="1800" dirty="0"/>
              <a:t>Drop</a:t>
            </a:r>
            <a:r>
              <a:rPr lang="ru-RU" sz="1800" dirty="0"/>
              <a:t> 1000,</a:t>
            </a:r>
            <a:r>
              <a:rPr lang="en-US" sz="1800" dirty="0"/>
              <a:t>Western</a:t>
            </a:r>
            <a:r>
              <a:rPr lang="ru-RU" sz="1800" dirty="0"/>
              <a:t> – </a:t>
            </a:r>
            <a:r>
              <a:rPr lang="ru-RU" sz="1800" dirty="0" err="1"/>
              <a:t>блот</a:t>
            </a:r>
            <a:r>
              <a:rPr lang="ru-RU" sz="1800" dirty="0"/>
              <a:t>, для дальнейшего иммуноферментного анализа присутствия пептидов, белков и фрагментов белков в биологических жидкостях глаза, мажорные белки слезы, жидкости передней камеры, стекловидного тела, </a:t>
            </a:r>
            <a:r>
              <a:rPr lang="ru-RU" sz="1800" dirty="0" err="1"/>
              <a:t>субретинальной</a:t>
            </a:r>
            <a:r>
              <a:rPr lang="ru-RU" sz="1800" dirty="0"/>
              <a:t> жидкости, фрагментов тканей глаза анализировали методом  MALDI-</a:t>
            </a:r>
            <a:r>
              <a:rPr lang="en-US" sz="1800" dirty="0"/>
              <a:t>TOF</a:t>
            </a:r>
            <a:r>
              <a:rPr lang="ru-RU" sz="1800" dirty="0"/>
              <a:t> - </a:t>
            </a:r>
            <a:r>
              <a:rPr lang="ru-RU" sz="1800" dirty="0" err="1"/>
              <a:t>триптический</a:t>
            </a:r>
            <a:r>
              <a:rPr lang="ru-RU" sz="1800" dirty="0"/>
              <a:t> гидролиз белка в полиакриламидном геле, </a:t>
            </a:r>
            <a:r>
              <a:rPr lang="ru-RU" sz="1800" dirty="0" err="1"/>
              <a:t>надгелевый</a:t>
            </a:r>
            <a:r>
              <a:rPr lang="ru-RU" sz="1800" dirty="0"/>
              <a:t> раствор использовался для получения MALDI-масс-спектров. Всего было проведено более 500 тестов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Была проведена не только оценка белкового спектра, но и определены белковые маркеры – молекулы белка слезы с помощью масс-спектрометрии, оборудование для масс-спектрометрии представлено на рис.2.7.</a:t>
            </a:r>
            <a:endParaRPr lang="ru-RU" sz="1800" dirty="0" smtClean="0"/>
          </a:p>
          <a:p>
            <a:endParaRPr lang="ru-RU" sz="1800" dirty="0"/>
          </a:p>
        </p:txBody>
      </p:sp>
      <p:sp>
        <p:nvSpPr>
          <p:cNvPr id="25" name="Нижний колонтитул 4"/>
          <p:cNvSpPr txBox="1">
            <a:spLocks/>
          </p:cNvSpPr>
          <p:nvPr/>
        </p:nvSpPr>
        <p:spPr>
          <a:xfrm>
            <a:off x="539552" y="6309320"/>
            <a:ext cx="7488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latin typeface="Arial Narrow" pitchFamily="34" charset="0"/>
              </a:rPr>
              <a:t>СТАРЕНИЕ ИЛИ БОЛЕЗНЬ. СПОСОБ ПРОГНОЗИРОВАНИЯ ИНТРА- И ПОСЛЕОПЕРАЦИОННЫХ ОСЛОЖНЕНИЙ, ИХ КОРРЕКЦИЯ ПРИ КАТАРАКТАХ РАЗЛИЧНОГО ГЕНЕЗА. Авторы: Ковалевская М. А</a:t>
            </a:r>
            <a:r>
              <a:rPr lang="ru-RU" dirty="0" smtClean="0">
                <a:latin typeface="Arial Narrow" pitchFamily="34" charset="0"/>
              </a:rPr>
              <a:t>., Команда проекта - </a:t>
            </a:r>
            <a:r>
              <a:rPr lang="ru-RU" dirty="0" err="1" smtClean="0">
                <a:latin typeface="Arial Narrow" pitchFamily="34" charset="0"/>
              </a:rPr>
              <a:t>Будневский</a:t>
            </a:r>
            <a:r>
              <a:rPr lang="ru-RU" dirty="0" smtClean="0">
                <a:latin typeface="Arial Narrow" pitchFamily="34" charset="0"/>
              </a:rPr>
              <a:t> А. В., </a:t>
            </a:r>
            <a:r>
              <a:rPr lang="ru-RU" dirty="0" err="1" smtClean="0">
                <a:latin typeface="Arial Narrow" pitchFamily="34" charset="0"/>
              </a:rPr>
              <a:t>Донкарева</a:t>
            </a:r>
            <a:r>
              <a:rPr lang="ru-RU" dirty="0" smtClean="0">
                <a:latin typeface="Arial Narrow" pitchFamily="34" charset="0"/>
              </a:rPr>
              <a:t> О. В., Филина Л. А., Феськова А. А.</a:t>
            </a:r>
          </a:p>
          <a:p>
            <a:pPr algn="just"/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</a:rPr>
              <a:t>Методы исследования</a:t>
            </a:r>
            <a:endParaRPr lang="ru-RU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" name="Нижний колонтитул 4"/>
          <p:cNvSpPr txBox="1">
            <a:spLocks/>
          </p:cNvSpPr>
          <p:nvPr/>
        </p:nvSpPr>
        <p:spPr>
          <a:xfrm>
            <a:off x="539552" y="6309320"/>
            <a:ext cx="7488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latin typeface="Arial Narrow" pitchFamily="34" charset="0"/>
              </a:rPr>
              <a:t>СТАРЕНИЕ ИЛИ БОЛЕЗНЬ. СПОСОБ ПРОГНОЗИРОВАНИЯ ИНТРА- И ПОСЛЕОПЕРАЦИОННЫХ ОСЛОЖНЕНИЙ, ИХ КОРРЕКЦИЯ ПРИ КАТАРАКТАХ РАЗЛИЧНОГО ГЕНЕЗА. Авторы: Ковалевская М. А</a:t>
            </a:r>
            <a:r>
              <a:rPr lang="ru-RU" dirty="0" smtClean="0">
                <a:latin typeface="Arial Narrow" pitchFamily="34" charset="0"/>
              </a:rPr>
              <a:t>., Команда проекта - </a:t>
            </a:r>
            <a:r>
              <a:rPr lang="ru-RU" dirty="0" err="1" smtClean="0">
                <a:latin typeface="Arial Narrow" pitchFamily="34" charset="0"/>
              </a:rPr>
              <a:t>Будневский</a:t>
            </a:r>
            <a:r>
              <a:rPr lang="ru-RU" dirty="0" smtClean="0">
                <a:latin typeface="Arial Narrow" pitchFamily="34" charset="0"/>
              </a:rPr>
              <a:t> А. В., </a:t>
            </a:r>
            <a:r>
              <a:rPr lang="ru-RU" dirty="0" err="1" smtClean="0">
                <a:latin typeface="Arial Narrow" pitchFamily="34" charset="0"/>
              </a:rPr>
              <a:t>Донкарева</a:t>
            </a:r>
            <a:r>
              <a:rPr lang="ru-RU" dirty="0" smtClean="0">
                <a:latin typeface="Arial Narrow" pitchFamily="34" charset="0"/>
              </a:rPr>
              <a:t> О. В., Филина Л. А., Феськова А. А.</a:t>
            </a:r>
          </a:p>
          <a:p>
            <a:pPr algn="just"/>
            <a:endParaRPr lang="ru-RU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96044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846" y="1556792"/>
            <a:ext cx="394159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2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Arial Narrow" pitchFamily="34" charset="0"/>
                <a:ea typeface="+mj-ea"/>
                <a:cs typeface="+mj-cs"/>
              </a:rPr>
              <a:t>Методы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124745"/>
            <a:ext cx="4040188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Подготовка образцов для масс-спектрометрии проводилась  смешиванием на мишени раствора- образца и раствора 2,5-дигидроксибензойной кислоты, масс-спектры получали на MALDI-времяпролетном масс-спектрометре </a:t>
            </a:r>
            <a:r>
              <a:rPr lang="ru-RU" sz="1800" dirty="0" err="1"/>
              <a:t>Ultraflex</a:t>
            </a:r>
            <a:r>
              <a:rPr lang="ru-RU" sz="1800" dirty="0"/>
              <a:t> II BRUKER (Германия), оснащенном УФ лазером (</a:t>
            </a:r>
            <a:r>
              <a:rPr lang="ru-RU" sz="1800" dirty="0" err="1"/>
              <a:t>Nd</a:t>
            </a:r>
            <a:r>
              <a:rPr lang="ru-RU" sz="1800" dirty="0"/>
              <a:t>) в режиме положительных ионов с использованием </a:t>
            </a:r>
            <a:r>
              <a:rPr lang="ru-RU" sz="1800" dirty="0" err="1"/>
              <a:t>рефлектрона</a:t>
            </a:r>
            <a:r>
              <a:rPr lang="ru-RU" sz="1800" dirty="0"/>
              <a:t>. Идентификация белков осуществлялась при помощи программы </a:t>
            </a:r>
            <a:r>
              <a:rPr lang="ru-RU" sz="1800" dirty="0" err="1"/>
              <a:t>Mascot</a:t>
            </a:r>
            <a:r>
              <a:rPr lang="ru-RU" sz="1800" dirty="0"/>
              <a:t> (www.matrixscience.com). 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" name="Нижний колонтитул 4"/>
          <p:cNvSpPr txBox="1">
            <a:spLocks/>
          </p:cNvSpPr>
          <p:nvPr/>
        </p:nvSpPr>
        <p:spPr>
          <a:xfrm>
            <a:off x="539552" y="6309320"/>
            <a:ext cx="7488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 smtClean="0"/>
              <a:t>Определение </a:t>
            </a:r>
            <a:r>
              <a:rPr lang="ru-RU" sz="1600" b="1" dirty="0"/>
              <a:t>уровня экспрессии </a:t>
            </a:r>
            <a:r>
              <a:rPr lang="ru-RU" sz="1600" b="1" dirty="0" err="1"/>
              <a:t>пероксиредоксина</a:t>
            </a:r>
            <a:r>
              <a:rPr lang="ru-RU" sz="1600" b="1" dirty="0"/>
              <a:t> 6 определялся после тщательного анализа данных, полученных в результате </a:t>
            </a:r>
            <a:r>
              <a:rPr lang="ru-RU" sz="1600" b="1" dirty="0" err="1"/>
              <a:t>спектрофотометрии</a:t>
            </a:r>
            <a:r>
              <a:rPr lang="ru-RU" sz="1600" b="1" dirty="0"/>
              <a:t>, в котором был представлен суммарный уровень экспрессии ферментов-антиоксидантов и уровень экспрессии, приходящийся на все антиоксиданты, кроме </a:t>
            </a:r>
            <a:r>
              <a:rPr lang="ru-RU" sz="1600" b="1" dirty="0" err="1"/>
              <a:t>пероксиредоксина</a:t>
            </a:r>
            <a:r>
              <a:rPr lang="ru-RU" sz="1600" b="1" dirty="0"/>
              <a:t> 6</a:t>
            </a:r>
            <a:endParaRPr lang="ru-RU" sz="1600" b="1" dirty="0" smtClean="0">
              <a:latin typeface="Arial Narrow" pitchFamily="34" charset="0"/>
            </a:endParaRPr>
          </a:p>
          <a:p>
            <a:pPr algn="just"/>
            <a:endParaRPr lang="ru-RU" dirty="0"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846" y="1556792"/>
            <a:ext cx="394159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8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</a:rPr>
              <a:t>Методы исследования</a:t>
            </a:r>
            <a:endParaRPr lang="ru-RU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76934" y="856326"/>
            <a:ext cx="8435280" cy="5361459"/>
          </a:xfrm>
        </p:spPr>
        <p:txBody>
          <a:bodyPr>
            <a:noAutofit/>
          </a:bodyPr>
          <a:lstStyle/>
          <a:p>
            <a:r>
              <a:rPr lang="ru-RU" sz="2000" dirty="0"/>
              <a:t>Сущность метода прогнозирования результатов </a:t>
            </a:r>
            <a:r>
              <a:rPr lang="ru-RU" sz="2000" dirty="0" err="1"/>
              <a:t>факоэмульсификации</a:t>
            </a:r>
            <a:r>
              <a:rPr lang="ru-RU" sz="2000" dirty="0"/>
              <a:t> катаракты была  основана на определении уровня защиты от окислительного стресса, который заключался в том, что в дооперационный период в слезной жидкости определяют присутствие маркера возрастных изменений хрусталика – активного </a:t>
            </a:r>
            <a:r>
              <a:rPr lang="ru-RU" sz="2000" dirty="0" err="1"/>
              <a:t>пероксиредоксина</a:t>
            </a:r>
            <a:r>
              <a:rPr lang="ru-RU" sz="2000" dirty="0"/>
              <a:t> 6 и/или фрагментов его распада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В послеоперационном периоде нет необходимости использовать лекарственные препараты, направленные на улучшение метаболических процессов сетчатки и зрительного нерва. </a:t>
            </a:r>
            <a:endParaRPr lang="ru-RU" sz="2000" dirty="0" smtClean="0"/>
          </a:p>
          <a:p>
            <a:r>
              <a:rPr lang="ru-RU" sz="2000" dirty="0"/>
              <a:t>При наличии в слезной жидкости активного </a:t>
            </a:r>
            <a:r>
              <a:rPr lang="ru-RU" sz="2000" dirty="0" err="1"/>
              <a:t>пероксиредоксина</a:t>
            </a:r>
            <a:r>
              <a:rPr lang="ru-RU" sz="2000" dirty="0"/>
              <a:t>  6 и/или фрагментов его распада диагностировалась возрастная катаракта. При отсутствии в слезной жидкости активного </a:t>
            </a:r>
            <a:r>
              <a:rPr lang="ru-RU" sz="2000" dirty="0" err="1"/>
              <a:t>пероксиредоксина</a:t>
            </a:r>
            <a:r>
              <a:rPr lang="ru-RU" sz="2000" dirty="0"/>
              <a:t> 6 и/или  фрагментов его распада  подтверждается диагноз катаракты, вызванной изменениями хрусталика в ответ на фоновые расстройства </a:t>
            </a:r>
            <a:r>
              <a:rPr lang="ru-RU" sz="2000" dirty="0" err="1"/>
              <a:t>метаболизма,например</a:t>
            </a:r>
            <a:r>
              <a:rPr lang="ru-RU" sz="2000" dirty="0"/>
              <a:t>- сахарным диабетом. Катаракта при этом считалась диабетической.</a:t>
            </a:r>
            <a:endParaRPr lang="ru-RU" sz="2000" dirty="0"/>
          </a:p>
        </p:txBody>
      </p:sp>
      <p:sp>
        <p:nvSpPr>
          <p:cNvPr id="25" name="Нижний колонтитул 4"/>
          <p:cNvSpPr txBox="1">
            <a:spLocks/>
          </p:cNvSpPr>
          <p:nvPr/>
        </p:nvSpPr>
        <p:spPr>
          <a:xfrm>
            <a:off x="539552" y="6309320"/>
            <a:ext cx="7488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latin typeface="Arial Narrow" pitchFamily="34" charset="0"/>
              </a:rPr>
              <a:t>СТАРЕНИЕ ИЛИ БОЛЕЗНЬ. СПОСОБ ПРОГНОЗИРОВАНИЯ ИНТРА- И ПОСЛЕОПЕРАЦИОННЫХ ОСЛОЖНЕНИЙ, ИХ КОРРЕКЦИЯ ПРИ КАТАРАКТАХ РАЗЛИЧНОГО ГЕНЕЗА. Авторы: Ковалевская М. А</a:t>
            </a:r>
            <a:r>
              <a:rPr lang="ru-RU" dirty="0" smtClean="0">
                <a:latin typeface="Arial Narrow" pitchFamily="34" charset="0"/>
              </a:rPr>
              <a:t>., Команда проекта - </a:t>
            </a:r>
            <a:r>
              <a:rPr lang="ru-RU" dirty="0" err="1" smtClean="0">
                <a:latin typeface="Arial Narrow" pitchFamily="34" charset="0"/>
              </a:rPr>
              <a:t>Будневский</a:t>
            </a:r>
            <a:r>
              <a:rPr lang="ru-RU" dirty="0" smtClean="0">
                <a:latin typeface="Arial Narrow" pitchFamily="34" charset="0"/>
              </a:rPr>
              <a:t> А. В., </a:t>
            </a:r>
            <a:r>
              <a:rPr lang="ru-RU" dirty="0" err="1" smtClean="0">
                <a:latin typeface="Arial Narrow" pitchFamily="34" charset="0"/>
              </a:rPr>
              <a:t>Донкарева</a:t>
            </a:r>
            <a:r>
              <a:rPr lang="ru-RU" dirty="0" smtClean="0">
                <a:latin typeface="Arial Narrow" pitchFamily="34" charset="0"/>
              </a:rPr>
              <a:t> О. В., Филина Л. А., Феськова А. А.</a:t>
            </a:r>
          </a:p>
          <a:p>
            <a:pPr algn="just"/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4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Актуальность и новизна проекта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235591"/>
                </a:solidFill>
                <a:latin typeface="Arial Black" panose="020B0A04020102020204" pitchFamily="34" charset="0"/>
              </a:rPr>
              <a:t>НАМИ УЖЕ СДЕЛАНО</a:t>
            </a:r>
            <a:r>
              <a:rPr lang="ru-RU" sz="2400" dirty="0" smtClean="0">
                <a:solidFill>
                  <a:srgbClr val="235591"/>
                </a:solidFill>
                <a:latin typeface="Arial Black" panose="020B0A04020102020204" pitchFamily="34" charset="0"/>
              </a:rPr>
              <a:t>: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Western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блот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образцов, для иммуноферментного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анализа: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группе пациентов с возрастной катарактой была выявлена полоса 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 14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килодальтон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группе пациентов с осложненной катарактой полоса с массой 14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килодальтон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отсутствовала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ru-RU" sz="3600" dirty="0" smtClean="0"/>
          </a:p>
          <a:p>
            <a:pPr marL="0" indent="0">
              <a:buNone/>
            </a:pPr>
            <a:endParaRPr lang="ru-RU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08287"/>
            <a:ext cx="576064" cy="218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93655"/>
            <a:ext cx="576064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26022" y="3392456"/>
            <a:ext cx="1224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Полоса в области 14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кДа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899592" y="4221088"/>
            <a:ext cx="504056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979712" y="4221088"/>
            <a:ext cx="504056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66" y="3408286"/>
            <a:ext cx="486005" cy="218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08286"/>
            <a:ext cx="400050" cy="218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Овал 28"/>
          <p:cNvSpPr/>
          <p:nvPr/>
        </p:nvSpPr>
        <p:spPr>
          <a:xfrm>
            <a:off x="4572000" y="4900903"/>
            <a:ext cx="864096" cy="432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284193" y="4874286"/>
            <a:ext cx="864096" cy="432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23528" y="5589239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Форетический</a:t>
            </a:r>
            <a:r>
              <a:rPr lang="ru-RU" dirty="0" smtClean="0"/>
              <a:t> </a:t>
            </a:r>
            <a:r>
              <a:rPr lang="ru-RU" dirty="0"/>
              <a:t>анализ белков слезы пациента с </a:t>
            </a:r>
            <a:r>
              <a:rPr lang="ru-RU" dirty="0" smtClean="0"/>
              <a:t>возрастной катарактой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548992" y="5589239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Форетический</a:t>
            </a:r>
            <a:r>
              <a:rPr lang="ru-RU" dirty="0" smtClean="0"/>
              <a:t> </a:t>
            </a:r>
            <a:r>
              <a:rPr lang="ru-RU" dirty="0"/>
              <a:t>анализ белков слезы пациента с </a:t>
            </a:r>
            <a:r>
              <a:rPr lang="ru-RU" dirty="0" smtClean="0"/>
              <a:t>осложнённой катарактой</a:t>
            </a:r>
            <a:endParaRPr lang="ru-RU" dirty="0"/>
          </a:p>
        </p:txBody>
      </p:sp>
      <p:sp>
        <p:nvSpPr>
          <p:cNvPr id="3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15596" y="6487051"/>
            <a:ext cx="8332011" cy="365125"/>
          </a:xfrm>
        </p:spPr>
        <p:txBody>
          <a:bodyPr/>
          <a:lstStyle/>
          <a:p>
            <a:pPr algn="just"/>
            <a:r>
              <a:rPr lang="ru-RU" dirty="0">
                <a:latin typeface="Arial Narrow" pitchFamily="34" charset="0"/>
              </a:rPr>
              <a:t>СТАРЕНИЕ ИЛИ БОЛЕЗНЬ. СПОСОБ ПРОГНОЗИРОВАНИЯ ИНТРА- И ПОСЛЕОПЕРАЦИОННЫХ ОСЛОЖНЕНИЙ, ИХ КОРРЕКЦИЯ ПРИ КАТАРАКТАХ РАЗЛИЧНОГО ГЕНЕЗА. Авторы: </a:t>
            </a:r>
            <a:r>
              <a:rPr lang="ru-RU" dirty="0" smtClean="0">
                <a:latin typeface="Arial Narrow" pitchFamily="34" charset="0"/>
              </a:rPr>
              <a:t>Ковалевская М. А., </a:t>
            </a:r>
            <a:r>
              <a:rPr lang="ru-RU" dirty="0" err="1" smtClean="0">
                <a:latin typeface="Arial Narrow" pitchFamily="34" charset="0"/>
              </a:rPr>
              <a:t>Будневский</a:t>
            </a:r>
            <a:r>
              <a:rPr lang="ru-RU" dirty="0" smtClean="0">
                <a:latin typeface="Arial Narrow" pitchFamily="34" charset="0"/>
              </a:rPr>
              <a:t> А. В., </a:t>
            </a:r>
            <a:r>
              <a:rPr lang="ru-RU" dirty="0" err="1" smtClean="0">
                <a:latin typeface="Arial Narrow" pitchFamily="34" charset="0"/>
              </a:rPr>
              <a:t>Донкарева</a:t>
            </a:r>
            <a:r>
              <a:rPr lang="ru-RU" dirty="0" smtClean="0">
                <a:latin typeface="Arial Narrow" pitchFamily="34" charset="0"/>
              </a:rPr>
              <a:t> О. В., Филина Л. А., Феськова А. А.</a:t>
            </a:r>
            <a:endParaRPr lang="ru-RU" dirty="0">
              <a:latin typeface="Arial Narrow" pitchFamily="34" charset="0"/>
            </a:endParaRPr>
          </a:p>
          <a:p>
            <a:pPr algn="just"/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Цель и задачи проекта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80728"/>
            <a:ext cx="8174142" cy="514543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235591"/>
                </a:solidFill>
                <a:latin typeface="Arial Black" panose="020B0A04020102020204" pitchFamily="34" charset="0"/>
              </a:rPr>
              <a:t>ЦЕЛЬ </a:t>
            </a:r>
            <a:r>
              <a:rPr lang="ru-RU" sz="2400" b="1" dirty="0" smtClean="0">
                <a:solidFill>
                  <a:srgbClr val="235591"/>
                </a:solidFill>
                <a:latin typeface="Arial Black" panose="020B0A04020102020204" pitchFamily="34" charset="0"/>
              </a:rPr>
              <a:t>ПРОЕКТА:</a:t>
            </a:r>
            <a:endParaRPr lang="ru-RU" sz="2400" b="1" dirty="0">
              <a:solidFill>
                <a:srgbClr val="23559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Arial Narrow" pitchFamily="34" charset="0"/>
              </a:rPr>
              <a:t>Качественное </a:t>
            </a:r>
            <a:r>
              <a:rPr lang="ru-RU" sz="2400" b="1" dirty="0">
                <a:latin typeface="Arial Narrow" pitchFamily="34" charset="0"/>
              </a:rPr>
              <a:t>и количественное определение концентрации белка </a:t>
            </a:r>
            <a:r>
              <a:rPr lang="ru-RU" sz="2400" b="1" dirty="0" smtClean="0">
                <a:latin typeface="Arial Narrow" pitchFamily="34" charset="0"/>
              </a:rPr>
              <a:t>- </a:t>
            </a:r>
            <a:r>
              <a:rPr lang="ru-RU" sz="2400" b="1" dirty="0" err="1" smtClean="0">
                <a:latin typeface="Arial Narrow" pitchFamily="34" charset="0"/>
              </a:rPr>
              <a:t>пероксиредоксина</a:t>
            </a:r>
            <a:r>
              <a:rPr lang="ru-RU" sz="2400" b="1" dirty="0" smtClean="0">
                <a:latin typeface="Arial Narrow" pitchFamily="34" charset="0"/>
              </a:rPr>
              <a:t> </a:t>
            </a:r>
            <a:r>
              <a:rPr lang="ru-RU" sz="2400" b="1" dirty="0">
                <a:latin typeface="Arial Narrow" pitchFamily="34" charset="0"/>
              </a:rPr>
              <a:t>VI в слезной жидкости пациентов с различными </a:t>
            </a:r>
            <a:r>
              <a:rPr lang="ru-RU" sz="2400" b="1" dirty="0" smtClean="0">
                <a:latin typeface="Arial Narrow" pitchFamily="34" charset="0"/>
              </a:rPr>
              <a:t>видами осложненной </a:t>
            </a:r>
            <a:r>
              <a:rPr lang="ru-RU" sz="2400" b="1" dirty="0">
                <a:latin typeface="Arial Narrow" pitchFamily="34" charset="0"/>
              </a:rPr>
              <a:t>катаракты и решение задачи </a:t>
            </a:r>
            <a:r>
              <a:rPr lang="ru-RU" sz="2400" b="1" dirty="0" smtClean="0">
                <a:latin typeface="Arial Narrow" pitchFamily="34" charset="0"/>
              </a:rPr>
              <a:t>экспресс диагностики </a:t>
            </a:r>
            <a:r>
              <a:rPr lang="ru-RU" sz="2400" b="1" dirty="0">
                <a:latin typeface="Arial Narrow" pitchFamily="34" charset="0"/>
              </a:rPr>
              <a:t>возрастной </a:t>
            </a:r>
            <a:r>
              <a:rPr lang="ru-RU" sz="2400" b="1" dirty="0" smtClean="0">
                <a:latin typeface="Arial Narrow" pitchFamily="34" charset="0"/>
              </a:rPr>
              <a:t>и осложненной катаракты.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235591"/>
                </a:solidFill>
                <a:latin typeface="Arial Black" panose="020B0A04020102020204" pitchFamily="34" charset="0"/>
              </a:rPr>
              <a:t>ЗАДАЧИ ПРОЕКТА: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latin typeface="Arial Narrow" pitchFamily="34" charset="0"/>
              </a:rPr>
              <a:t>определения </a:t>
            </a:r>
            <a:r>
              <a:rPr lang="ru-RU" sz="2400" b="1" dirty="0">
                <a:latin typeface="Arial Narrow" pitchFamily="34" charset="0"/>
              </a:rPr>
              <a:t>качественного </a:t>
            </a:r>
            <a:r>
              <a:rPr lang="ru-RU" sz="2400" b="1" dirty="0" smtClean="0">
                <a:latin typeface="Arial Narrow" pitchFamily="34" charset="0"/>
              </a:rPr>
              <a:t>и количественного </a:t>
            </a:r>
            <a:r>
              <a:rPr lang="ru-RU" sz="2400" b="1" dirty="0">
                <a:latin typeface="Arial Narrow" pitchFamily="34" charset="0"/>
              </a:rPr>
              <a:t>соотношения PRDX6 в слезе и </a:t>
            </a:r>
            <a:r>
              <a:rPr lang="ru-RU" sz="2400" b="1" dirty="0" err="1">
                <a:latin typeface="Arial Narrow" pitchFamily="34" charset="0"/>
              </a:rPr>
              <a:t>переднекамерной</a:t>
            </a:r>
            <a:r>
              <a:rPr lang="ru-RU" sz="2400" b="1" dirty="0">
                <a:latin typeface="Arial Narrow" pitchFamily="34" charset="0"/>
              </a:rPr>
              <a:t> </a:t>
            </a:r>
            <a:r>
              <a:rPr lang="ru-RU" sz="2400" b="1" dirty="0" smtClean="0">
                <a:latin typeface="Arial Narrow" pitchFamily="34" charset="0"/>
              </a:rPr>
              <a:t>жидкости пациентов </a:t>
            </a:r>
            <a:r>
              <a:rPr lang="ru-RU" sz="2400" b="1" dirty="0">
                <a:latin typeface="Arial Narrow" pitchFamily="34" charset="0"/>
              </a:rPr>
              <a:t>с </a:t>
            </a:r>
            <a:r>
              <a:rPr lang="ru-RU" sz="2400" b="1" dirty="0" smtClean="0">
                <a:latin typeface="Arial Narrow" pitchFamily="34" charset="0"/>
              </a:rPr>
              <a:t>катарактой, </a:t>
            </a:r>
            <a:r>
              <a:rPr lang="ru-RU" sz="2400" b="1" dirty="0" err="1">
                <a:latin typeface="Arial Narrow" pitchFamily="34" charset="0"/>
              </a:rPr>
              <a:t>развившейся</a:t>
            </a:r>
            <a:r>
              <a:rPr lang="ru-RU" sz="2400" b="1" dirty="0">
                <a:latin typeface="Arial Narrow" pitchFamily="34" charset="0"/>
              </a:rPr>
              <a:t> на фоне высокой миопии, </a:t>
            </a:r>
            <a:r>
              <a:rPr lang="ru-RU" sz="2400" b="1" dirty="0" err="1">
                <a:latin typeface="Arial Narrow" pitchFamily="34" charset="0"/>
              </a:rPr>
              <a:t>увеита</a:t>
            </a:r>
            <a:r>
              <a:rPr lang="ru-RU" sz="2400" b="1" dirty="0">
                <a:latin typeface="Arial Narrow" pitchFamily="34" charset="0"/>
              </a:rPr>
              <a:t> и </a:t>
            </a:r>
            <a:r>
              <a:rPr lang="ru-RU" sz="2400" b="1" dirty="0" smtClean="0">
                <a:latin typeface="Arial Narrow" pitchFamily="34" charset="0"/>
              </a:rPr>
              <a:t>ВМД сетчатки</a:t>
            </a:r>
            <a:r>
              <a:rPr lang="ru-RU" sz="2400" b="1" dirty="0">
                <a:latin typeface="Arial Narrow" pitchFamily="34" charset="0"/>
              </a:rPr>
              <a:t>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latin typeface="Arial Narrow" pitchFamily="34" charset="0"/>
              </a:rPr>
              <a:t>провести </a:t>
            </a:r>
            <a:r>
              <a:rPr lang="ru-RU" sz="2400" b="1" dirty="0">
                <a:latin typeface="Arial Narrow" pitchFamily="34" charset="0"/>
              </a:rPr>
              <a:t>сравнительный анализ </a:t>
            </a:r>
            <a:r>
              <a:rPr lang="ru-RU" sz="2400" b="1" dirty="0" smtClean="0">
                <a:latin typeface="Arial Narrow" pitchFamily="34" charset="0"/>
              </a:rPr>
              <a:t>содержания PRDX6 </a:t>
            </a:r>
            <a:r>
              <a:rPr lang="ru-RU" sz="2400" b="1" dirty="0">
                <a:latin typeface="Arial Narrow" pitchFamily="34" charset="0"/>
              </a:rPr>
              <a:t>с группами пациентов диабетической и возрастной катаракт </a:t>
            </a:r>
            <a:r>
              <a:rPr lang="ru-RU" sz="2400" b="1" dirty="0" smtClean="0">
                <a:latin typeface="Arial Narrow" pitchFamily="34" charset="0"/>
              </a:rPr>
              <a:t>для определения </a:t>
            </a:r>
            <a:r>
              <a:rPr lang="ru-RU" sz="2400" b="1" dirty="0">
                <a:latin typeface="Arial Narrow" pitchFamily="34" charset="0"/>
              </a:rPr>
              <a:t>формулы колебания этих величин;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latin typeface="Arial Narrow" pitchFamily="34" charset="0"/>
              </a:rPr>
              <a:t>создание </a:t>
            </a:r>
            <a:r>
              <a:rPr lang="ru-RU" sz="2400" b="1" dirty="0">
                <a:latin typeface="Arial Narrow" pitchFamily="34" charset="0"/>
              </a:rPr>
              <a:t>доступного метода клинической диагностики PRDX6 в </a:t>
            </a:r>
            <a:r>
              <a:rPr lang="ru-RU" sz="2400" b="1" dirty="0" smtClean="0">
                <a:latin typeface="Arial Narrow" pitchFamily="34" charset="0"/>
              </a:rPr>
              <a:t>слезной жидкости.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115" y="6492875"/>
            <a:ext cx="8244408" cy="365125"/>
          </a:xfrm>
        </p:spPr>
        <p:txBody>
          <a:bodyPr/>
          <a:lstStyle/>
          <a:p>
            <a:pPr algn="just"/>
            <a:r>
              <a:rPr lang="ru-RU" dirty="0">
                <a:latin typeface="Arial Narrow" pitchFamily="34" charset="0"/>
              </a:rPr>
              <a:t>СТАРЕНИЕ ИЛИ БОЛЕЗНЬ. СПОСОБ ПРОГНОЗИРОВАНИЯ ИНТРА- И ПОСЛЕОПЕРАЦИОННЫХ ОСЛОЖНЕНИЙ, ИХ КОРРЕКЦИЯ ПРИ КАТАРАКТАХ РАЗЛИЧНОГО ГЕНЕЗА. Авторы: </a:t>
            </a:r>
            <a:r>
              <a:rPr lang="ru-RU" dirty="0" smtClean="0">
                <a:latin typeface="Arial Narrow" pitchFamily="34" charset="0"/>
              </a:rPr>
              <a:t>Ковалевская М. А., </a:t>
            </a:r>
            <a:r>
              <a:rPr lang="ru-RU" dirty="0" err="1" smtClean="0">
                <a:latin typeface="Arial Narrow" pitchFamily="34" charset="0"/>
              </a:rPr>
              <a:t>Будневский</a:t>
            </a:r>
            <a:r>
              <a:rPr lang="ru-RU" dirty="0" smtClean="0">
                <a:latin typeface="Arial Narrow" pitchFamily="34" charset="0"/>
              </a:rPr>
              <a:t> А. В., </a:t>
            </a:r>
            <a:r>
              <a:rPr lang="ru-RU" dirty="0" err="1" smtClean="0">
                <a:latin typeface="Arial Narrow" pitchFamily="34" charset="0"/>
              </a:rPr>
              <a:t>Донкарева</a:t>
            </a:r>
            <a:r>
              <a:rPr lang="ru-RU" dirty="0" smtClean="0">
                <a:latin typeface="Arial Narrow" pitchFamily="34" charset="0"/>
              </a:rPr>
              <a:t> О. В., Филина Л. А., Феськова А. А.</a:t>
            </a:r>
            <a:endParaRPr lang="ru-RU" dirty="0">
              <a:latin typeface="Arial Narrow" pitchFamily="34" charset="0"/>
            </a:endParaRPr>
          </a:p>
          <a:p>
            <a:pPr algn="just"/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План реализации проекта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916839"/>
              </p:ext>
            </p:extLst>
          </p:nvPr>
        </p:nvGraphicFramePr>
        <p:xfrm>
          <a:off x="107504" y="692696"/>
          <a:ext cx="8928992" cy="410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15616" y="4625648"/>
            <a:ext cx="2232248" cy="1754326"/>
          </a:xfrm>
          <a:prstGeom prst="rect">
            <a:avLst/>
          </a:prstGeom>
          <a:solidFill>
            <a:srgbClr val="E6F9FE"/>
          </a:solidFill>
          <a:ln w="25400">
            <a:solidFill>
              <a:srgbClr val="2A67B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dirty="0">
                <a:latin typeface="Arial Narrow" pitchFamily="34" charset="0"/>
              </a:rPr>
              <a:t>Участие в </a:t>
            </a:r>
            <a:r>
              <a:rPr lang="ru-RU" dirty="0" err="1">
                <a:latin typeface="Arial Narrow" pitchFamily="34" charset="0"/>
              </a:rPr>
              <a:t>скринингах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(</a:t>
            </a:r>
            <a:r>
              <a:rPr lang="ru-RU" dirty="0">
                <a:latin typeface="Arial Narrow" pitchFamily="34" charset="0"/>
              </a:rPr>
              <a:t>работа на диагностических платформах и участие волонтерского движения).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5896" y="4634073"/>
            <a:ext cx="2160240" cy="1477328"/>
          </a:xfrm>
          <a:prstGeom prst="rect">
            <a:avLst/>
          </a:prstGeom>
          <a:solidFill>
            <a:srgbClr val="E6F9FE"/>
          </a:solidFill>
          <a:ln w="25400">
            <a:solidFill>
              <a:srgbClr val="2A67B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spcBef>
                <a:spcPts val="0"/>
              </a:spcBef>
              <a:defRPr>
                <a:latin typeface="Arial Narrow" pitchFamily="34" charset="0"/>
              </a:defRPr>
            </a:lvl1pPr>
          </a:lstStyle>
          <a:p>
            <a:r>
              <a:rPr lang="ru-RU" dirty="0"/>
              <a:t>Работа на базе Регионального Центра </a:t>
            </a:r>
            <a:r>
              <a:rPr lang="ru-RU" dirty="0" err="1"/>
              <a:t>Профосмотров</a:t>
            </a:r>
            <a:r>
              <a:rPr lang="ru-RU" dirty="0"/>
              <a:t> </a:t>
            </a:r>
            <a:r>
              <a:rPr lang="ru-RU" dirty="0" err="1"/>
              <a:t>г.Воронежа</a:t>
            </a:r>
            <a:r>
              <a:rPr lang="ru-RU" dirty="0"/>
              <a:t>: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55568" y="4625648"/>
            <a:ext cx="1800200" cy="1477328"/>
          </a:xfrm>
          <a:prstGeom prst="rect">
            <a:avLst/>
          </a:prstGeom>
          <a:solidFill>
            <a:srgbClr val="E6F9FE"/>
          </a:solidFill>
          <a:ln w="25400">
            <a:solidFill>
              <a:srgbClr val="2A67B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spcBef>
                <a:spcPts val="0"/>
              </a:spcBef>
              <a:defRPr>
                <a:latin typeface="Arial Narrow" pitchFamily="34" charset="0"/>
              </a:defRPr>
            </a:lvl1pPr>
          </a:lstStyle>
          <a:p>
            <a:r>
              <a:rPr lang="ru-RU" dirty="0"/>
              <a:t>Клиническая апробация  в лечебных учреждениях субъектов РФ</a:t>
            </a:r>
          </a:p>
        </p:txBody>
      </p:sp>
      <p:sp>
        <p:nvSpPr>
          <p:cNvPr id="22" name="Нашивка 21"/>
          <p:cNvSpPr/>
          <p:nvPr/>
        </p:nvSpPr>
        <p:spPr>
          <a:xfrm rot="5400000">
            <a:off x="2001228" y="4320936"/>
            <a:ext cx="304800" cy="36327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 rot="5400000">
            <a:off x="6658613" y="4329320"/>
            <a:ext cx="288032" cy="36327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 rot="5400000">
            <a:off x="4246345" y="4329320"/>
            <a:ext cx="288032" cy="36327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510258"/>
            <a:ext cx="8244408" cy="365125"/>
          </a:xfrm>
        </p:spPr>
        <p:txBody>
          <a:bodyPr/>
          <a:lstStyle/>
          <a:p>
            <a:pPr algn="just"/>
            <a:r>
              <a:rPr lang="ru-RU" dirty="0">
                <a:latin typeface="Arial Narrow" pitchFamily="34" charset="0"/>
              </a:rPr>
              <a:t>СТАРЕНИЕ ИЛИ БОЛЕЗНЬ. СПОСОБ ПРОГНОЗИРОВАНИЯ ИНТРА- И ПОСЛЕОПЕРАЦИОННЫХ ОСЛОЖНЕНИЙ, ИХ КОРРЕКЦИЯ ПРИ КАТАРАКТАХ РАЗЛИЧНОГО ГЕНЕЗА. Авторы: </a:t>
            </a:r>
            <a:r>
              <a:rPr lang="ru-RU" dirty="0" smtClean="0">
                <a:latin typeface="Arial Narrow" pitchFamily="34" charset="0"/>
              </a:rPr>
              <a:t>Ковалевская М. А., </a:t>
            </a:r>
            <a:r>
              <a:rPr lang="ru-RU" dirty="0" err="1" smtClean="0">
                <a:latin typeface="Arial Narrow" pitchFamily="34" charset="0"/>
              </a:rPr>
              <a:t>Будневский</a:t>
            </a:r>
            <a:r>
              <a:rPr lang="ru-RU" dirty="0" smtClean="0">
                <a:latin typeface="Arial Narrow" pitchFamily="34" charset="0"/>
              </a:rPr>
              <a:t> А. В., </a:t>
            </a:r>
            <a:r>
              <a:rPr lang="ru-RU" dirty="0" err="1" smtClean="0">
                <a:latin typeface="Arial Narrow" pitchFamily="34" charset="0"/>
              </a:rPr>
              <a:t>Донкарева</a:t>
            </a:r>
            <a:r>
              <a:rPr lang="ru-RU" dirty="0" smtClean="0">
                <a:latin typeface="Arial Narrow" pitchFamily="34" charset="0"/>
              </a:rPr>
              <a:t> О. В., Филина Л. А., Феськова А. А.</a:t>
            </a:r>
            <a:endParaRPr lang="ru-RU" dirty="0">
              <a:latin typeface="Arial Narrow" pitchFamily="34" charset="0"/>
            </a:endParaRPr>
          </a:p>
          <a:p>
            <a:pPr algn="just"/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88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Ожидаемые результаты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80728"/>
            <a:ext cx="8822214" cy="514543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Arial Narrow" pitchFamily="34" charset="0"/>
              </a:rPr>
              <a:t>Определение </a:t>
            </a:r>
            <a:r>
              <a:rPr lang="ru-RU" dirty="0">
                <a:latin typeface="Arial Narrow" pitchFamily="34" charset="0"/>
              </a:rPr>
              <a:t>факторов защиты от окислительного стресса позволит </a:t>
            </a:r>
            <a:r>
              <a:rPr lang="ru-RU" dirty="0" smtClean="0">
                <a:latin typeface="Arial Narrow" pitchFamily="34" charset="0"/>
              </a:rPr>
              <a:t>разделить старение </a:t>
            </a:r>
            <a:r>
              <a:rPr lang="ru-RU" dirty="0">
                <a:latin typeface="Arial Narrow" pitchFamily="34" charset="0"/>
              </a:rPr>
              <a:t>и </a:t>
            </a:r>
            <a:r>
              <a:rPr lang="ru-RU" dirty="0" smtClean="0">
                <a:latin typeface="Arial Narrow" pitchFamily="34" charset="0"/>
              </a:rPr>
              <a:t>болезнь.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Arial Narrow" pitchFamily="34" charset="0"/>
              </a:rPr>
              <a:t>Создание </a:t>
            </a:r>
            <a:r>
              <a:rPr lang="ru-RU" dirty="0">
                <a:latin typeface="Arial Narrow" pitchFamily="34" charset="0"/>
              </a:rPr>
              <a:t>ИФА диагностики маркера старения </a:t>
            </a:r>
            <a:r>
              <a:rPr lang="ru-RU" dirty="0" smtClean="0">
                <a:latin typeface="Arial Narrow" pitchFamily="34" charset="0"/>
              </a:rPr>
              <a:t>разрешит проблему </a:t>
            </a:r>
            <a:r>
              <a:rPr lang="ru-RU" dirty="0">
                <a:latin typeface="Arial Narrow" pitchFamily="34" charset="0"/>
              </a:rPr>
              <a:t>прогноза наличия социально-значимых заболеваний. Вовлечение в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>
                <a:latin typeface="Arial Narrow" pitchFamily="34" charset="0"/>
              </a:rPr>
              <a:t>проект волонтерского движения даст новые направления развития </a:t>
            </a:r>
            <a:r>
              <a:rPr lang="ru-RU" dirty="0" smtClean="0">
                <a:latin typeface="Arial Narrow" pitchFamily="34" charset="0"/>
              </a:rPr>
              <a:t>научного проекта.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Arial Narrow" pitchFamily="34" charset="0"/>
              </a:rPr>
              <a:t>Проект </a:t>
            </a:r>
            <a:r>
              <a:rPr lang="ru-RU" dirty="0">
                <a:latin typeface="Arial Narrow" pitchFamily="34" charset="0"/>
              </a:rPr>
              <a:t>будет реализован успешно при создании ИФА-системы и внедрении её в клиническую практику в РФ.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ru-RU" dirty="0">
              <a:latin typeface="Arial Narrow" pitchFamily="34" charset="0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7504" y="6416213"/>
            <a:ext cx="8280920" cy="365125"/>
          </a:xfrm>
        </p:spPr>
        <p:txBody>
          <a:bodyPr/>
          <a:lstStyle/>
          <a:p>
            <a:pPr algn="just"/>
            <a:r>
              <a:rPr lang="ru-RU" dirty="0">
                <a:latin typeface="Arial Narrow" pitchFamily="34" charset="0"/>
              </a:rPr>
              <a:t>СТАРЕНИЕ ИЛИ БОЛЕЗНЬ. СПОСОБ ПРОГНОЗИРОВАНИЯ ИНТРА- И ПОСЛЕОПЕРАЦИОННЫХ ОСЛОЖНЕНИЙ, ИХ КОРРЕКЦИЯ ПРИ КАТАРАКТАХ РАЗЛИЧНОГО ГЕНЕЗА. Авторы: </a:t>
            </a:r>
            <a:r>
              <a:rPr lang="ru-RU" dirty="0" smtClean="0">
                <a:latin typeface="Arial Narrow" pitchFamily="34" charset="0"/>
              </a:rPr>
              <a:t>Ковалевская М. А., </a:t>
            </a:r>
            <a:r>
              <a:rPr lang="ru-RU" dirty="0" err="1" smtClean="0">
                <a:latin typeface="Arial Narrow" pitchFamily="34" charset="0"/>
              </a:rPr>
              <a:t>Будневский</a:t>
            </a:r>
            <a:r>
              <a:rPr lang="ru-RU" dirty="0" smtClean="0">
                <a:latin typeface="Arial Narrow" pitchFamily="34" charset="0"/>
              </a:rPr>
              <a:t> А. В., </a:t>
            </a:r>
            <a:r>
              <a:rPr lang="ru-RU" dirty="0" err="1" smtClean="0">
                <a:latin typeface="Arial Narrow" pitchFamily="34" charset="0"/>
              </a:rPr>
              <a:t>Донкарева</a:t>
            </a:r>
            <a:r>
              <a:rPr lang="ru-RU" dirty="0" smtClean="0">
                <a:latin typeface="Arial Narrow" pitchFamily="34" charset="0"/>
              </a:rPr>
              <a:t> О. В., Филина Л. А., Феськова А. А.</a:t>
            </a:r>
            <a:endParaRPr lang="ru-RU" dirty="0">
              <a:latin typeface="Arial Narrow" pitchFamily="34" charset="0"/>
            </a:endParaRPr>
          </a:p>
          <a:p>
            <a:pPr algn="just"/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6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Актуальность и новизна проекта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11560" y="6416213"/>
            <a:ext cx="7488832" cy="365125"/>
          </a:xfrm>
        </p:spPr>
        <p:txBody>
          <a:bodyPr/>
          <a:lstStyle/>
          <a:p>
            <a:pPr algn="just"/>
            <a:r>
              <a:rPr lang="ru-RU" dirty="0">
                <a:latin typeface="Arial Narrow" pitchFamily="34" charset="0"/>
              </a:rPr>
              <a:t>СТАРЕНИЕ ИЛИ БОЛЕЗНЬ. СПОСОБ ПРОГНОЗИРОВАНИЯ ИНТРА- И ПОСЛЕОПЕРАЦИОННЫХ ОСЛОЖНЕНИЙ, ИХ КОРРЕКЦИЯ ПРИ КАТАРАКТАХ РАЗЛИЧНОГО ГЕНЕЗА. Авторы: </a:t>
            </a:r>
            <a:r>
              <a:rPr lang="ru-RU" dirty="0" smtClean="0">
                <a:latin typeface="Arial Narrow" pitchFamily="34" charset="0"/>
              </a:rPr>
              <a:t>Ковалевская М. </a:t>
            </a:r>
            <a:r>
              <a:rPr lang="ru-RU" dirty="0" err="1" smtClean="0">
                <a:latin typeface="Arial Narrow" pitchFamily="34" charset="0"/>
              </a:rPr>
              <a:t>А</a:t>
            </a:r>
            <a:r>
              <a:rPr lang="ru-RU" dirty="0" err="1" smtClean="0">
                <a:latin typeface="Arial Narrow" pitchFamily="34" charset="0"/>
              </a:rPr>
              <a:t>.,Исполнители</a:t>
            </a:r>
            <a:r>
              <a:rPr lang="ru-RU" dirty="0" smtClean="0">
                <a:latin typeface="Arial Narrow" pitchFamily="34" charset="0"/>
              </a:rPr>
              <a:t> - </a:t>
            </a:r>
            <a:r>
              <a:rPr lang="ru-RU" dirty="0" err="1" smtClean="0">
                <a:latin typeface="Arial Narrow" pitchFamily="34" charset="0"/>
              </a:rPr>
              <a:t>Будневский</a:t>
            </a:r>
            <a:r>
              <a:rPr lang="ru-RU" dirty="0" smtClean="0">
                <a:latin typeface="Arial Narrow" pitchFamily="34" charset="0"/>
              </a:rPr>
              <a:t> А. В., </a:t>
            </a:r>
            <a:r>
              <a:rPr lang="ru-RU" dirty="0" err="1" smtClean="0">
                <a:latin typeface="Arial Narrow" pitchFamily="34" charset="0"/>
              </a:rPr>
              <a:t>Донкарева</a:t>
            </a:r>
            <a:r>
              <a:rPr lang="ru-RU" dirty="0" smtClean="0">
                <a:latin typeface="Arial Narrow" pitchFamily="34" charset="0"/>
              </a:rPr>
              <a:t> О. В., Филина Л. А., Феськова А. А.</a:t>
            </a:r>
            <a:endParaRPr lang="ru-RU" dirty="0">
              <a:latin typeface="Arial Narrow" pitchFamily="34" charset="0"/>
            </a:endParaRPr>
          </a:p>
          <a:p>
            <a:pPr algn="just"/>
            <a:endParaRPr lang="ru-RU" dirty="0">
              <a:latin typeface="Arial Narrow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472608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latin typeface="Arial" pitchFamily="34" charset="0"/>
                <a:ea typeface="Arial Narrow" charset="0"/>
                <a:cs typeface="Arial" pitchFamily="34" charset="0"/>
              </a:rPr>
              <a:t>В  концепцию «метаболического синдрома» в офтальмологии  можно включить весь  комплекс взаимосвязанных метаболических нарушений, предрасполагающий к развитию возрастных и осложненных катаракт, витреоретинальной пролиферации при сахарном диабете 2 типа и </a:t>
            </a:r>
            <a:r>
              <a:rPr lang="ru-RU" dirty="0" smtClean="0">
                <a:latin typeface="Arial" pitchFamily="34" charset="0"/>
                <a:ea typeface="Arial Narrow" charset="0"/>
                <a:cs typeface="Arial" pitchFamily="34" charset="0"/>
              </a:rPr>
              <a:t>ГБ.</a:t>
            </a:r>
            <a:endParaRPr lang="ru-RU" dirty="0">
              <a:latin typeface="Arial" pitchFamily="34" charset="0"/>
              <a:ea typeface="Arial Narrow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ea typeface="Arial Narrow" charset="0"/>
                <a:cs typeface="Arial" pitchFamily="34" charset="0"/>
              </a:rPr>
              <a:t> Кроме того, к данному комплексу относятся механизмы пролиферации как компенсации повреждения сосудистого тракта, стекловидного тела, сетчатки, зрительного нерва вне зависимости от причины. </a:t>
            </a:r>
          </a:p>
          <a:p>
            <a:r>
              <a:rPr lang="ru-RU" dirty="0">
                <a:latin typeface="Arial" pitchFamily="34" charset="0"/>
                <a:ea typeface="Arial Narrow" charset="0"/>
                <a:cs typeface="Arial" pitchFamily="34" charset="0"/>
              </a:rPr>
              <a:t>При метаболическом синдроме риска развития сосудистых осложнений увеличивается в 3 раза.</a:t>
            </a:r>
          </a:p>
          <a:p>
            <a:r>
              <a:rPr lang="ru-RU" dirty="0">
                <a:latin typeface="Arial" pitchFamily="34" charset="0"/>
                <a:ea typeface="Arial Narrow" charset="0"/>
                <a:cs typeface="Arial" pitchFamily="34" charset="0"/>
              </a:rPr>
              <a:t>Исследования факторов, значимых для прогноза результата хирургического лечения при экстракции катаракты и исхода пролиферативной </a:t>
            </a:r>
            <a:r>
              <a:rPr lang="ru-RU" dirty="0" err="1">
                <a:latin typeface="Arial" pitchFamily="34" charset="0"/>
                <a:ea typeface="Arial Narrow" charset="0"/>
                <a:cs typeface="Arial" pitchFamily="34" charset="0"/>
              </a:rPr>
              <a:t>ретинопатии</a:t>
            </a:r>
            <a:r>
              <a:rPr lang="ru-RU" dirty="0">
                <a:latin typeface="Arial" pitchFamily="34" charset="0"/>
                <a:ea typeface="Arial Narrow" charset="0"/>
                <a:cs typeface="Arial" pitchFamily="34" charset="0"/>
              </a:rPr>
              <a:t> различного генеза, продвигались от изучения отдельных клинических параметров до </a:t>
            </a:r>
            <a:r>
              <a:rPr lang="ru-RU" dirty="0" smtClean="0">
                <a:latin typeface="Arial" pitchFamily="34" charset="0"/>
                <a:ea typeface="Arial Narrow" charset="0"/>
                <a:cs typeface="Arial" pitchFamily="34" charset="0"/>
              </a:rPr>
              <a:t>сложных </a:t>
            </a:r>
            <a:r>
              <a:rPr lang="ru-RU" dirty="0">
                <a:latin typeface="Arial" pitchFamily="34" charset="0"/>
                <a:ea typeface="Arial Narrow" charset="0"/>
                <a:cs typeface="Arial" pitchFamily="34" charset="0"/>
              </a:rPr>
              <a:t>гистохимических исследований стекловидного тела, в частности </a:t>
            </a:r>
            <a:r>
              <a:rPr lang="ru-RU" dirty="0" err="1">
                <a:latin typeface="Arial" pitchFamily="34" charset="0"/>
                <a:ea typeface="Arial Narrow" charset="0"/>
                <a:cs typeface="Arial" pitchFamily="34" charset="0"/>
              </a:rPr>
              <a:t>гликозаминогликанов</a:t>
            </a:r>
            <a:r>
              <a:rPr lang="ru-RU" dirty="0">
                <a:latin typeface="Arial" pitchFamily="34" charset="0"/>
                <a:ea typeface="Arial Narrow" charset="0"/>
                <a:cs typeface="Arial" pitchFamily="34" charset="0"/>
              </a:rPr>
              <a:t> в эксперименте, и иммунологических исследований.</a:t>
            </a:r>
          </a:p>
          <a:p>
            <a:pPr marL="0" indent="0">
              <a:buNone/>
            </a:pPr>
            <a:r>
              <a:rPr lang="ru-RU" b="1" dirty="0" smtClean="0"/>
              <a:t>Способ дифференциальной диагностики катаракты, обусловленной возрастными метаболическими нарушениями, и катаракты, обусловленной изменениями хрусталика в ответ на фоновые расстройства метаболизма, и выбор тактики их лечения : пат</a:t>
            </a:r>
            <a:r>
              <a:rPr lang="ru-RU" b="1" dirty="0"/>
              <a:t>. </a:t>
            </a:r>
            <a:r>
              <a:rPr lang="ru-RU" b="1" dirty="0" smtClean="0"/>
              <a:t>2380706 Рос. Федерация № 2008148855/15  ; </a:t>
            </a:r>
            <a:r>
              <a:rPr lang="ru-RU" b="1" dirty="0" err="1" smtClean="0"/>
              <a:t>заявл</a:t>
            </a:r>
            <a:r>
              <a:rPr lang="ru-RU" b="1" dirty="0" smtClean="0"/>
              <a:t>. 10.04.2009 ; </a:t>
            </a:r>
            <a:r>
              <a:rPr lang="ru-RU" b="1" dirty="0" err="1" smtClean="0"/>
              <a:t>опубл</a:t>
            </a:r>
            <a:r>
              <a:rPr lang="ru-RU" b="1" dirty="0" smtClean="0"/>
              <a:t>. 27.01.2010.</a:t>
            </a:r>
            <a:endParaRPr lang="ru-RU" dirty="0" smtClean="0">
              <a:latin typeface="Arial" pitchFamily="34" charset="0"/>
              <a:ea typeface="Arial Narrow" charset="0"/>
              <a:cs typeface="Arial" pitchFamily="34" charset="0"/>
            </a:endParaRPr>
          </a:p>
          <a:p>
            <a:endParaRPr lang="ru-RU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Автор проекта и его команда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400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Arial Narrow" pitchFamily="34" charset="0"/>
              </a:rPr>
              <a:t>Руководитель проекта: 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Arial Narrow" pitchFamily="34" charset="0"/>
              </a:rPr>
              <a:t>Ковалевская </a:t>
            </a:r>
            <a:r>
              <a:rPr lang="ru-RU" sz="3000" b="1" dirty="0">
                <a:solidFill>
                  <a:srgbClr val="C00000"/>
                </a:solidFill>
                <a:latin typeface="Arial Narrow" pitchFamily="34" charset="0"/>
              </a:rPr>
              <a:t>Мария </a:t>
            </a:r>
            <a:r>
              <a:rPr lang="ru-RU" sz="3000" b="1" dirty="0" smtClean="0">
                <a:solidFill>
                  <a:srgbClr val="C00000"/>
                </a:solidFill>
                <a:latin typeface="Arial Narrow" pitchFamily="34" charset="0"/>
              </a:rPr>
              <a:t>Александровна </a:t>
            </a:r>
            <a:r>
              <a:rPr lang="ru-RU" sz="3000" dirty="0" smtClean="0">
                <a:latin typeface="Arial Narrow" pitchFamily="34" charset="0"/>
              </a:rPr>
              <a:t>–  д.м.н</a:t>
            </a:r>
            <a:r>
              <a:rPr lang="ru-RU" sz="3000" dirty="0">
                <a:latin typeface="Arial Narrow" pitchFamily="34" charset="0"/>
              </a:rPr>
              <a:t>., профессор кафедры </a:t>
            </a:r>
            <a:r>
              <a:rPr lang="ru-RU" sz="3000" dirty="0" smtClean="0">
                <a:latin typeface="Arial Narrow" pitchFamily="34" charset="0"/>
              </a:rPr>
              <a:t>офтальмологии ВГМУ </a:t>
            </a:r>
            <a:r>
              <a:rPr lang="ru-RU" sz="3000" dirty="0">
                <a:latin typeface="Arial Narrow" pitchFamily="34" charset="0"/>
              </a:rPr>
              <a:t>им. Н.Н. </a:t>
            </a:r>
            <a:r>
              <a:rPr lang="ru-RU" sz="3000" dirty="0" smtClean="0">
                <a:latin typeface="Arial Narrow" pitchFamily="34" charset="0"/>
              </a:rPr>
              <a:t>Бурденко.</a:t>
            </a:r>
            <a:endParaRPr lang="ru-RU" sz="3000" dirty="0">
              <a:latin typeface="Arial Narrow" pitchFamily="34" charset="0"/>
            </a:endParaRPr>
          </a:p>
          <a:p>
            <a:r>
              <a:rPr lang="ru-RU" dirty="0" smtClean="0">
                <a:latin typeface="Arial Narrow" pitchFamily="34" charset="0"/>
              </a:rPr>
              <a:t>Исполнители проекта: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Будневский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Андрей Валериевич </a:t>
            </a:r>
            <a:r>
              <a:rPr lang="ru-RU" dirty="0" smtClean="0">
                <a:latin typeface="Arial Narrow" pitchFamily="34" charset="0"/>
              </a:rPr>
              <a:t>– д.м.н., </a:t>
            </a:r>
            <a:r>
              <a:rPr lang="ru-RU" dirty="0">
                <a:latin typeface="Arial Narrow" pitchFamily="34" charset="0"/>
              </a:rPr>
              <a:t>профессор кафедры </a:t>
            </a:r>
            <a:r>
              <a:rPr lang="ru-RU" dirty="0" smtClean="0">
                <a:latin typeface="Arial Narrow" pitchFamily="34" charset="0"/>
              </a:rPr>
              <a:t>факультетской терапии </a:t>
            </a:r>
            <a:r>
              <a:rPr lang="ru-RU" dirty="0">
                <a:latin typeface="Arial Narrow" pitchFamily="34" charset="0"/>
              </a:rPr>
              <a:t>ВГМУ им. Н.Н. Бурденко;</a:t>
            </a:r>
            <a:endParaRPr lang="ru-RU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Донкарева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Ольга Валерьевна </a:t>
            </a:r>
            <a:r>
              <a:rPr lang="ru-RU" sz="3000" dirty="0">
                <a:latin typeface="Arial Narrow" pitchFamily="34" charset="0"/>
              </a:rPr>
              <a:t>–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sz="3000" dirty="0">
                <a:latin typeface="Arial Narrow" pitchFamily="34" charset="0"/>
              </a:rPr>
              <a:t>к.м.н., доцент кафедры офтальмологии ВГМУ им. Н.Н. Бурденко</a:t>
            </a:r>
            <a:r>
              <a:rPr lang="ru-RU" dirty="0" smtClean="0">
                <a:latin typeface="Arial Narrow" pitchFamily="34" charset="0"/>
              </a:rPr>
              <a:t>;</a:t>
            </a:r>
            <a:endParaRPr lang="ru-RU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Филина Лилия Алексеевна </a:t>
            </a:r>
            <a:r>
              <a:rPr lang="ru-RU" dirty="0" smtClean="0">
                <a:latin typeface="Arial Narrow" pitchFamily="34" charset="0"/>
              </a:rPr>
              <a:t>– </a:t>
            </a:r>
            <a:r>
              <a:rPr lang="ru-RU" sz="3000" dirty="0">
                <a:latin typeface="Arial Narrow" pitchFamily="34" charset="0"/>
              </a:rPr>
              <a:t>к.м.н., доцент кафедры офтальмологии ВГМУ им. Н.Н. Бурденко;</a:t>
            </a:r>
          </a:p>
          <a:p>
            <a:pPr marL="0" indent="0">
              <a:buNone/>
            </a:pP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Кокорев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Владимир Леонидович </a:t>
            </a:r>
            <a:r>
              <a:rPr lang="ru-RU" sz="3000" dirty="0">
                <a:latin typeface="Arial Narrow" pitchFamily="34" charset="0"/>
              </a:rPr>
              <a:t>– ассистент кафедры офтальмологии ВГМУ им. Н.Н. Бурденко;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Шаповалов Петр Александрович </a:t>
            </a:r>
            <a:r>
              <a:rPr lang="ru-RU" sz="3000" dirty="0">
                <a:latin typeface="Arial Narrow" pitchFamily="34" charset="0"/>
              </a:rPr>
              <a:t>– ассистент кафедры офтальмологии ВГМУ им. Н.Н. Бурденко.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7504" y="6416213"/>
            <a:ext cx="8208912" cy="365125"/>
          </a:xfrm>
        </p:spPr>
        <p:txBody>
          <a:bodyPr/>
          <a:lstStyle/>
          <a:p>
            <a:pPr algn="just"/>
            <a:r>
              <a:rPr lang="ru-RU" dirty="0">
                <a:latin typeface="Arial Narrow" pitchFamily="34" charset="0"/>
              </a:rPr>
              <a:t>СТАРЕНИЕ ИЛИ БОЛЕЗНЬ. СПОСОБ ПРОГНОЗИРОВАНИЯ ИНТРА- И ПОСЛЕОПЕРАЦИОННЫХ ОСЛОЖНЕНИЙ, ИХ КОРРЕКЦИЯ ПРИ КАТАРАКТАХ РАЗЛИЧНОГО ГЕНЕЗА. Авторы: </a:t>
            </a:r>
            <a:r>
              <a:rPr lang="ru-RU" dirty="0" smtClean="0">
                <a:latin typeface="Arial Narrow" pitchFamily="34" charset="0"/>
              </a:rPr>
              <a:t>Ковалевская М. А., </a:t>
            </a:r>
            <a:r>
              <a:rPr lang="ru-RU" dirty="0" err="1" smtClean="0">
                <a:latin typeface="Arial Narrow" pitchFamily="34" charset="0"/>
              </a:rPr>
              <a:t>Будневский</a:t>
            </a:r>
            <a:r>
              <a:rPr lang="ru-RU" dirty="0" smtClean="0">
                <a:latin typeface="Arial Narrow" pitchFamily="34" charset="0"/>
              </a:rPr>
              <a:t> А. В., </a:t>
            </a:r>
            <a:r>
              <a:rPr lang="ru-RU" dirty="0" err="1" smtClean="0">
                <a:latin typeface="Arial Narrow" pitchFamily="34" charset="0"/>
              </a:rPr>
              <a:t>Донкарева</a:t>
            </a:r>
            <a:r>
              <a:rPr lang="ru-RU" dirty="0" smtClean="0">
                <a:latin typeface="Arial Narrow" pitchFamily="34" charset="0"/>
              </a:rPr>
              <a:t> О. В., Филина Л. А., Феськова А. А.</a:t>
            </a:r>
            <a:endParaRPr lang="ru-RU" dirty="0">
              <a:latin typeface="Arial Narrow" pitchFamily="34" charset="0"/>
            </a:endParaRPr>
          </a:p>
          <a:p>
            <a:pPr algn="just"/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Актуальность и новизна проекта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36145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Arial Narrow" charset="0"/>
                <a:cs typeface="Arial Narrow" charset="0"/>
              </a:rPr>
              <a:t>Патогенез метаболического синдрома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endParaRPr lang="ru-RU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40618" y="1712913"/>
            <a:ext cx="3095625" cy="707886"/>
          </a:xfrm>
          <a:prstGeom prst="rect">
            <a:avLst/>
          </a:prstGeom>
          <a:solidFill>
            <a:srgbClr val="E6F9FE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355E8F"/>
                </a:solidFill>
                <a:latin typeface="Arial Black" panose="020B0A04020102020204" pitchFamily="34" charset="0"/>
              </a:rPr>
              <a:t>Генетические факторы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32040" y="1725798"/>
            <a:ext cx="4104457" cy="400110"/>
          </a:xfrm>
          <a:prstGeom prst="rect">
            <a:avLst/>
          </a:prstGeom>
          <a:solidFill>
            <a:srgbClr val="E6F9FE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2000">
                <a:solidFill>
                  <a:srgbClr val="355E8F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 err="1"/>
              <a:t>Инсулинорезистентность</a:t>
            </a:r>
            <a:endParaRPr lang="ru-RU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55575" y="3183025"/>
            <a:ext cx="2880321" cy="707886"/>
          </a:xfrm>
          <a:prstGeom prst="rect">
            <a:avLst/>
          </a:prstGeom>
          <a:solidFill>
            <a:srgbClr val="E6F9FE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2000">
                <a:solidFill>
                  <a:srgbClr val="355E8F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Гиподинамия     и избыток питания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75522" y="4653136"/>
            <a:ext cx="3143631" cy="707886"/>
          </a:xfrm>
          <a:prstGeom prst="rect">
            <a:avLst/>
          </a:prstGeom>
          <a:solidFill>
            <a:srgbClr val="E6F9FE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2000">
                <a:solidFill>
                  <a:srgbClr val="355E8F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Абдоминальное ожирение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515870" y="3183025"/>
            <a:ext cx="3096344" cy="400110"/>
          </a:xfrm>
          <a:prstGeom prst="rect">
            <a:avLst/>
          </a:prstGeom>
          <a:solidFill>
            <a:srgbClr val="E6F9FE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2000">
                <a:solidFill>
                  <a:srgbClr val="355E8F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 err="1"/>
              <a:t>Гиперинсулинемия</a:t>
            </a:r>
            <a:endParaRPr lang="ru-RU" dirty="0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020398" y="4653134"/>
            <a:ext cx="4032448" cy="707886"/>
          </a:xfrm>
          <a:prstGeom prst="rect">
            <a:avLst/>
          </a:prstGeom>
          <a:solidFill>
            <a:srgbClr val="E6F9FE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2000">
                <a:solidFill>
                  <a:srgbClr val="355E8F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Нарушение толерантности к глюкозе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3419153" y="1937248"/>
            <a:ext cx="2052947" cy="1245777"/>
          </a:xfrm>
          <a:prstGeom prst="line">
            <a:avLst/>
          </a:prstGeom>
          <a:noFill/>
          <a:ln w="76200">
            <a:solidFill>
              <a:srgbClr val="23559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3419153" y="1904031"/>
            <a:ext cx="1512887" cy="33217"/>
          </a:xfrm>
          <a:prstGeom prst="line">
            <a:avLst/>
          </a:prstGeom>
          <a:noFill/>
          <a:ln w="76200">
            <a:solidFill>
              <a:srgbClr val="23559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512193" y="2420888"/>
            <a:ext cx="27359" cy="2232336"/>
          </a:xfrm>
          <a:prstGeom prst="line">
            <a:avLst/>
          </a:prstGeom>
          <a:noFill/>
          <a:ln w="76200">
            <a:solidFill>
              <a:srgbClr val="23559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2811771" y="3890911"/>
            <a:ext cx="0" cy="762223"/>
          </a:xfrm>
          <a:prstGeom prst="line">
            <a:avLst/>
          </a:prstGeom>
          <a:noFill/>
          <a:ln w="76200">
            <a:solidFill>
              <a:srgbClr val="23559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7164114" y="3583134"/>
            <a:ext cx="0" cy="1070001"/>
          </a:xfrm>
          <a:prstGeom prst="line">
            <a:avLst/>
          </a:prstGeom>
          <a:noFill/>
          <a:ln w="76200">
            <a:solidFill>
              <a:srgbClr val="23559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7164114" y="2132197"/>
            <a:ext cx="0" cy="937057"/>
          </a:xfrm>
          <a:prstGeom prst="line">
            <a:avLst/>
          </a:prstGeom>
          <a:noFill/>
          <a:ln w="76200">
            <a:solidFill>
              <a:srgbClr val="23559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V="1">
            <a:off x="3419153" y="3583134"/>
            <a:ext cx="2052947" cy="1069999"/>
          </a:xfrm>
          <a:prstGeom prst="line">
            <a:avLst/>
          </a:prstGeom>
          <a:noFill/>
          <a:ln w="76200">
            <a:solidFill>
              <a:srgbClr val="23559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Нижний колонтитул 4"/>
          <p:cNvSpPr txBox="1">
            <a:spLocks/>
          </p:cNvSpPr>
          <p:nvPr/>
        </p:nvSpPr>
        <p:spPr>
          <a:xfrm>
            <a:off x="539552" y="6309320"/>
            <a:ext cx="7488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latin typeface="Arial Narrow" pitchFamily="34" charset="0"/>
              </a:rPr>
              <a:t>СТАРЕНИЕ ИЛИ БОЛЕЗНЬ. СПОСОБ ПРОГНОЗИРОВАНИЯ ИНТРА- И ПОСЛЕОПЕРАЦИОННЫХ ОСЛОЖНЕНИЙ, ИХ КОРРЕКЦИЯ ПРИ КАТАРАКТАХ РАЗЛИЧНОГО ГЕНЕЗА. Авторы: Ковалевская М. А</a:t>
            </a:r>
            <a:r>
              <a:rPr lang="ru-RU" dirty="0" smtClean="0">
                <a:latin typeface="Arial Narrow" pitchFamily="34" charset="0"/>
              </a:rPr>
              <a:t>., Команда проекта - </a:t>
            </a:r>
            <a:r>
              <a:rPr lang="ru-RU" dirty="0" err="1" smtClean="0">
                <a:latin typeface="Arial Narrow" pitchFamily="34" charset="0"/>
              </a:rPr>
              <a:t>Будневский</a:t>
            </a:r>
            <a:r>
              <a:rPr lang="ru-RU" dirty="0" smtClean="0">
                <a:latin typeface="Arial Narrow" pitchFamily="34" charset="0"/>
              </a:rPr>
              <a:t> А. В., </a:t>
            </a:r>
            <a:r>
              <a:rPr lang="ru-RU" dirty="0" err="1" smtClean="0">
                <a:latin typeface="Arial Narrow" pitchFamily="34" charset="0"/>
              </a:rPr>
              <a:t>Донкарева</a:t>
            </a:r>
            <a:r>
              <a:rPr lang="ru-RU" dirty="0" smtClean="0">
                <a:latin typeface="Arial Narrow" pitchFamily="34" charset="0"/>
              </a:rPr>
              <a:t> О. В., Филина Л. А., Феськова А. А.</a:t>
            </a:r>
          </a:p>
          <a:p>
            <a:pPr algn="just"/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59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Актуальность и новизна проекта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76934" y="856326"/>
            <a:ext cx="8435280" cy="536145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Научная новизна проведенных исследований определяется следующими положениями:</a:t>
            </a:r>
          </a:p>
          <a:p>
            <a:r>
              <a:rPr lang="ru-RU" dirty="0"/>
              <a:t>Впервые проведены комплексные исследования по изучению антиоксидантного статуса слезы у больных с экссудативно-воспалительными осложнениями до и после проведения </a:t>
            </a:r>
            <a:r>
              <a:rPr lang="ru-RU" dirty="0" err="1"/>
              <a:t>факоэмульсификации</a:t>
            </a:r>
            <a:r>
              <a:rPr lang="ru-RU" dirty="0"/>
              <a:t> катаракты.</a:t>
            </a:r>
          </a:p>
          <a:p>
            <a:r>
              <a:rPr lang="ru-RU" dirty="0"/>
              <a:t>Разработан способ прогнозирования экссудативно-воспалительной реакции после </a:t>
            </a:r>
            <a:r>
              <a:rPr lang="ru-RU" dirty="0" err="1"/>
              <a:t>факоэмульсификации</a:t>
            </a:r>
            <a:r>
              <a:rPr lang="ru-RU" dirty="0"/>
              <a:t> </a:t>
            </a:r>
            <a:r>
              <a:rPr lang="ru-RU" dirty="0" smtClean="0"/>
              <a:t> возрастной или осложненной катаракты</a:t>
            </a:r>
            <a:r>
              <a:rPr lang="ru-RU" dirty="0"/>
              <a:t>, основанный на определении уровня экспрессии </a:t>
            </a:r>
            <a:r>
              <a:rPr lang="ru-RU" dirty="0" err="1"/>
              <a:t>пероксиредоксина</a:t>
            </a:r>
            <a:r>
              <a:rPr lang="ru-RU" dirty="0"/>
              <a:t> 6.</a:t>
            </a:r>
          </a:p>
        </p:txBody>
      </p:sp>
      <p:sp>
        <p:nvSpPr>
          <p:cNvPr id="25" name="Нижний колонтитул 4"/>
          <p:cNvSpPr txBox="1">
            <a:spLocks/>
          </p:cNvSpPr>
          <p:nvPr/>
        </p:nvSpPr>
        <p:spPr>
          <a:xfrm>
            <a:off x="539552" y="6309320"/>
            <a:ext cx="7488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latin typeface="Arial Narrow" pitchFamily="34" charset="0"/>
              </a:rPr>
              <a:t>СТАРЕНИЕ ИЛИ БОЛЕЗНЬ. СПОСОБ ПРОГНОЗИРОВАНИЯ ИНТРА- И ПОСЛЕОПЕРАЦИОННЫХ ОСЛОЖНЕНИЙ, ИХ КОРРЕКЦИЯ ПРИ КАТАРАКТАХ РАЗЛИЧНОГО ГЕНЕЗА. Авторы: Ковалевская М. А</a:t>
            </a:r>
            <a:r>
              <a:rPr lang="ru-RU" dirty="0" smtClean="0">
                <a:latin typeface="Arial Narrow" pitchFamily="34" charset="0"/>
              </a:rPr>
              <a:t>., Команда проекта - </a:t>
            </a:r>
            <a:r>
              <a:rPr lang="ru-RU" dirty="0" err="1" smtClean="0">
                <a:latin typeface="Arial Narrow" pitchFamily="34" charset="0"/>
              </a:rPr>
              <a:t>Будневский</a:t>
            </a:r>
            <a:r>
              <a:rPr lang="ru-RU" dirty="0" smtClean="0">
                <a:latin typeface="Arial Narrow" pitchFamily="34" charset="0"/>
              </a:rPr>
              <a:t> А. В., </a:t>
            </a:r>
            <a:r>
              <a:rPr lang="ru-RU" dirty="0" err="1" smtClean="0">
                <a:latin typeface="Arial Narrow" pitchFamily="34" charset="0"/>
              </a:rPr>
              <a:t>Донкарева</a:t>
            </a:r>
            <a:r>
              <a:rPr lang="ru-RU" dirty="0" smtClean="0">
                <a:latin typeface="Arial Narrow" pitchFamily="34" charset="0"/>
              </a:rPr>
              <a:t> О. В., Филина Л. А., Феськова А. А.</a:t>
            </a:r>
          </a:p>
          <a:p>
            <a:pPr algn="just"/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8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Актуальность и новизна проекта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76934" y="856326"/>
            <a:ext cx="8435280" cy="5361459"/>
          </a:xfrm>
        </p:spPr>
        <p:txBody>
          <a:bodyPr>
            <a:normAutofit/>
          </a:bodyPr>
          <a:lstStyle/>
          <a:p>
            <a:r>
              <a:rPr lang="ru-RU" dirty="0"/>
              <a:t>Наличие окислительного стресса способствует развитию экссудативно-воспалительной реакции в послеоперационном периоде </a:t>
            </a:r>
            <a:r>
              <a:rPr lang="ru-RU" dirty="0" err="1"/>
              <a:t>факоэмульсификации</a:t>
            </a:r>
            <a:r>
              <a:rPr lang="ru-RU" dirty="0"/>
              <a:t> катаракты.</a:t>
            </a:r>
          </a:p>
          <a:p>
            <a:r>
              <a:rPr lang="ru-RU" dirty="0"/>
              <a:t>Пониженное содержание или полное отсутствие </a:t>
            </a:r>
            <a:r>
              <a:rPr lang="ru-RU" dirty="0" err="1"/>
              <a:t>пероксиредоксина</a:t>
            </a:r>
            <a:r>
              <a:rPr lang="ru-RU" dirty="0"/>
              <a:t> 6 в слезе до операции является маркером в оценке развития послеоперационной экссудативно-воспалительной реакции.</a:t>
            </a:r>
          </a:p>
        </p:txBody>
      </p:sp>
      <p:sp>
        <p:nvSpPr>
          <p:cNvPr id="25" name="Нижний колонтитул 4"/>
          <p:cNvSpPr txBox="1">
            <a:spLocks/>
          </p:cNvSpPr>
          <p:nvPr/>
        </p:nvSpPr>
        <p:spPr>
          <a:xfrm>
            <a:off x="539552" y="6309320"/>
            <a:ext cx="7488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latin typeface="Arial Narrow" pitchFamily="34" charset="0"/>
              </a:rPr>
              <a:t>СТАРЕНИЕ ИЛИ БОЛЕЗНЬ. СПОСОБ ПРОГНОЗИРОВАНИЯ ИНТРА- И ПОСЛЕОПЕРАЦИОННЫХ ОСЛОЖНЕНИЙ, ИХ КОРРЕКЦИЯ ПРИ КАТАРАКТАХ РАЗЛИЧНОГО ГЕНЕЗА. Авторы: Ковалевская М. А</a:t>
            </a:r>
            <a:r>
              <a:rPr lang="ru-RU" dirty="0" smtClean="0">
                <a:latin typeface="Arial Narrow" pitchFamily="34" charset="0"/>
              </a:rPr>
              <a:t>., Команда проекта - </a:t>
            </a:r>
            <a:r>
              <a:rPr lang="ru-RU" dirty="0" err="1" smtClean="0">
                <a:latin typeface="Arial Narrow" pitchFamily="34" charset="0"/>
              </a:rPr>
              <a:t>Будневский</a:t>
            </a:r>
            <a:r>
              <a:rPr lang="ru-RU" dirty="0" smtClean="0">
                <a:latin typeface="Arial Narrow" pitchFamily="34" charset="0"/>
              </a:rPr>
              <a:t> А. В., </a:t>
            </a:r>
            <a:r>
              <a:rPr lang="ru-RU" dirty="0" err="1" smtClean="0">
                <a:latin typeface="Arial Narrow" pitchFamily="34" charset="0"/>
              </a:rPr>
              <a:t>Донкарева</a:t>
            </a:r>
            <a:r>
              <a:rPr lang="ru-RU" dirty="0" smtClean="0">
                <a:latin typeface="Arial Narrow" pitchFamily="34" charset="0"/>
              </a:rPr>
              <a:t> О. В., Филина Л. А., Феськова А. А.</a:t>
            </a:r>
          </a:p>
          <a:p>
            <a:pPr algn="just"/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93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Апробация работы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76934" y="856326"/>
            <a:ext cx="8435280" cy="5361459"/>
          </a:xfrm>
        </p:spPr>
        <p:txBody>
          <a:bodyPr>
            <a:normAutofit/>
          </a:bodyPr>
          <a:lstStyle/>
          <a:p>
            <a:r>
              <a:rPr lang="ru-RU" sz="1800" dirty="0"/>
              <a:t>Основные положения диссертационной работы доложены и обсуждены на научно-практической конференции «Современные технологии </a:t>
            </a:r>
            <a:r>
              <a:rPr lang="ru-RU" sz="1800" dirty="0" err="1"/>
              <a:t>катарактальной</a:t>
            </a:r>
            <a:r>
              <a:rPr lang="ru-RU" sz="1800" dirty="0"/>
              <a:t> и рефракционной хирургии» (Москва, 2008, 2009, 2010),  Всероссийской конференции с международным участием «Федоровские чтения» (Москва, 2008, 2009, 2010), </a:t>
            </a:r>
            <a:r>
              <a:rPr lang="en-US" sz="1800" dirty="0"/>
              <a:t>VI</a:t>
            </a:r>
            <a:r>
              <a:rPr lang="ru-RU" sz="1800" dirty="0"/>
              <a:t> Всероссийской научной конференции молодых ученых (Москва, 2009, 2010), в 2010 году в конкурсе Научных работ молодых ученых научное исследование заняло первое место и было удостоено диплома в рамках</a:t>
            </a:r>
            <a:r>
              <a:rPr lang="en-US" sz="1800" dirty="0"/>
              <a:t>VIII</a:t>
            </a:r>
            <a:r>
              <a:rPr lang="ru-RU" sz="1800" dirty="0"/>
              <a:t> Съезда офтальмологов России, </a:t>
            </a:r>
            <a:r>
              <a:rPr lang="en-US" sz="1800" dirty="0"/>
              <a:t>V</a:t>
            </a:r>
            <a:r>
              <a:rPr lang="ru-RU" sz="1800" dirty="0"/>
              <a:t> Международном междисциплинарном конгрессе «</a:t>
            </a:r>
            <a:r>
              <a:rPr lang="ru-RU" sz="1800" dirty="0" err="1"/>
              <a:t>Нейронаука</a:t>
            </a:r>
            <a:r>
              <a:rPr lang="ru-RU" sz="1800" dirty="0"/>
              <a:t> для медицины и психологии», (Крым, 2009</a:t>
            </a:r>
            <a:r>
              <a:rPr lang="ru-RU" sz="1800" dirty="0" smtClean="0"/>
              <a:t>); </a:t>
            </a:r>
            <a:r>
              <a:rPr lang="ru-RU" sz="1800" dirty="0"/>
              <a:t>Международном конгрессе </a:t>
            </a:r>
            <a:r>
              <a:rPr lang="en-US" sz="1800" dirty="0"/>
              <a:t>SOE</a:t>
            </a:r>
            <a:r>
              <a:rPr lang="ru-RU" sz="1800" dirty="0"/>
              <a:t>-2009, (Амстердам, Голландия, 2009); </a:t>
            </a:r>
            <a:r>
              <a:rPr lang="en-US" sz="1800" dirty="0"/>
              <a:t>VIII</a:t>
            </a:r>
            <a:r>
              <a:rPr lang="ru-RU" sz="1800" dirty="0"/>
              <a:t> Международном симпозиуме по офтальмологии </a:t>
            </a:r>
            <a:r>
              <a:rPr lang="en-US" sz="1800" dirty="0"/>
              <a:t>ISOPT</a:t>
            </a:r>
            <a:r>
              <a:rPr lang="ru-RU" sz="1800" dirty="0"/>
              <a:t>-2009 (Рим, Италия, 2009); научно-практической конференции «Актуальные вопросы организации, оказания первичной, специализированной медицинской помощи в условиях многопрофильного стационара и на </a:t>
            </a:r>
            <a:r>
              <a:rPr lang="ru-RU" sz="1800" dirty="0" err="1"/>
              <a:t>догоспитальном</a:t>
            </a:r>
            <a:r>
              <a:rPr lang="ru-RU" sz="1800" dirty="0"/>
              <a:t> этапе», (Воронеж, </a:t>
            </a:r>
            <a:r>
              <a:rPr lang="ru-RU" sz="1800" dirty="0" smtClean="0"/>
              <a:t>2016);  </a:t>
            </a:r>
            <a:r>
              <a:rPr lang="en-US" sz="1800" dirty="0"/>
              <a:t>VII</a:t>
            </a:r>
            <a:r>
              <a:rPr lang="ru-RU" sz="1800" dirty="0"/>
              <a:t> офтальмологической конференции «Рефракция-2010» (</a:t>
            </a:r>
            <a:r>
              <a:rPr lang="ru-RU" sz="1800" dirty="0" smtClean="0"/>
              <a:t>Самара</a:t>
            </a:r>
            <a:r>
              <a:rPr lang="ru-RU" sz="1800" dirty="0"/>
              <a:t>, </a:t>
            </a:r>
            <a:r>
              <a:rPr lang="ru-RU" sz="1800" dirty="0" smtClean="0"/>
              <a:t>2016)</a:t>
            </a:r>
          </a:p>
          <a:p>
            <a:r>
              <a:rPr lang="ru-RU" sz="1800" b="1" dirty="0"/>
              <a:t>Публикации. </a:t>
            </a:r>
            <a:r>
              <a:rPr lang="ru-RU" sz="1800" dirty="0"/>
              <a:t>По теме </a:t>
            </a:r>
            <a:r>
              <a:rPr lang="ru-RU" sz="1800" dirty="0" smtClean="0"/>
              <a:t> опубликовано </a:t>
            </a:r>
            <a:r>
              <a:rPr lang="ru-RU" sz="1800" dirty="0"/>
              <a:t>18 работ, из них 3 в   рецензируемых ВАК журналах. Получен 1 патент РФ на изобретение.</a:t>
            </a:r>
          </a:p>
          <a:p>
            <a:endParaRPr lang="ru-RU" sz="1800" dirty="0"/>
          </a:p>
        </p:txBody>
      </p:sp>
      <p:sp>
        <p:nvSpPr>
          <p:cNvPr id="25" name="Нижний колонтитул 4"/>
          <p:cNvSpPr txBox="1">
            <a:spLocks/>
          </p:cNvSpPr>
          <p:nvPr/>
        </p:nvSpPr>
        <p:spPr>
          <a:xfrm>
            <a:off x="539552" y="6309320"/>
            <a:ext cx="7488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latin typeface="Arial Narrow" pitchFamily="34" charset="0"/>
              </a:rPr>
              <a:t>СТАРЕНИЕ ИЛИ БОЛЕЗНЬ. СПОСОБ ПРОГНОЗИРОВАНИЯ ИНТРА- И ПОСЛЕОПЕРАЦИОННЫХ ОСЛОЖНЕНИЙ, ИХ КОРРЕКЦИЯ ПРИ КАТАРАКТАХ РАЗЛИЧНОГО ГЕНЕЗА. Авторы: Ковалевская М. А</a:t>
            </a:r>
            <a:r>
              <a:rPr lang="ru-RU" dirty="0" smtClean="0">
                <a:latin typeface="Arial Narrow" pitchFamily="34" charset="0"/>
              </a:rPr>
              <a:t>., Команда проекта - </a:t>
            </a:r>
            <a:r>
              <a:rPr lang="ru-RU" dirty="0" err="1" smtClean="0">
                <a:latin typeface="Arial Narrow" pitchFamily="34" charset="0"/>
              </a:rPr>
              <a:t>Будневский</a:t>
            </a:r>
            <a:r>
              <a:rPr lang="ru-RU" dirty="0" smtClean="0">
                <a:latin typeface="Arial Narrow" pitchFamily="34" charset="0"/>
              </a:rPr>
              <a:t> А. В., </a:t>
            </a:r>
            <a:r>
              <a:rPr lang="ru-RU" dirty="0" err="1" smtClean="0">
                <a:latin typeface="Arial Narrow" pitchFamily="34" charset="0"/>
              </a:rPr>
              <a:t>Донкарева</a:t>
            </a:r>
            <a:r>
              <a:rPr lang="ru-RU" dirty="0" smtClean="0">
                <a:latin typeface="Arial Narrow" pitchFamily="34" charset="0"/>
              </a:rPr>
              <a:t> О. В., Филина Л. А., Феськова А. А.</a:t>
            </a:r>
          </a:p>
          <a:p>
            <a:pPr algn="just"/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Narrow" pitchFamily="34" charset="0"/>
              </a:rPr>
              <a:t>Прогнозирование результатов </a:t>
            </a:r>
            <a:r>
              <a:rPr lang="ru-RU" sz="2800" b="1" dirty="0" err="1">
                <a:solidFill>
                  <a:schemeClr val="bg1"/>
                </a:solidFill>
                <a:latin typeface="Arial Narrow" pitchFamily="34" charset="0"/>
              </a:rPr>
              <a:t>факоэмульсификации</a:t>
            </a:r>
            <a:r>
              <a:rPr lang="ru-RU" sz="2800" b="1" dirty="0">
                <a:solidFill>
                  <a:schemeClr val="bg1"/>
                </a:solidFill>
                <a:latin typeface="Arial Narrow" pitchFamily="34" charset="0"/>
              </a:rPr>
              <a:t>  катаракты на основе оценки окислительного стресса</a:t>
            </a:r>
            <a:endParaRPr lang="ru-RU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76934" y="856326"/>
            <a:ext cx="8435280" cy="5361459"/>
          </a:xfrm>
        </p:spPr>
        <p:txBody>
          <a:bodyPr>
            <a:normAutofit/>
          </a:bodyPr>
          <a:lstStyle/>
          <a:p>
            <a:r>
              <a:rPr lang="ru-RU" sz="1800" dirty="0"/>
              <a:t>Катаракта является единственным заболеванием в офтальмологии, которое наглядно демонстрирует наличие дисбаланса системы антиоксидантной защиты развитием помутнения хрусталика и снижением остроты зрения в ранние сроки развития окислительного стресса. К</a:t>
            </a:r>
            <a:r>
              <a:rPr lang="ru-RU" sz="1800" dirty="0" smtClean="0"/>
              <a:t>лючевую </a:t>
            </a:r>
            <a:r>
              <a:rPr lang="ru-RU" sz="1800" dirty="0"/>
              <a:t>роль в механизмах антиоксидантной </a:t>
            </a:r>
            <a:r>
              <a:rPr lang="ru-RU" sz="1800" dirty="0" smtClean="0"/>
              <a:t>защиты играет последний  </a:t>
            </a:r>
            <a:r>
              <a:rPr lang="ru-RU" sz="1800" dirty="0"/>
              <a:t>новый класс </a:t>
            </a:r>
            <a:r>
              <a:rPr lang="ru-RU" sz="1800" dirty="0" smtClean="0"/>
              <a:t>белков-антиоксидантов - </a:t>
            </a:r>
            <a:r>
              <a:rPr lang="ru-RU" sz="1800" dirty="0" err="1" smtClean="0"/>
              <a:t>тиол</a:t>
            </a:r>
            <a:r>
              <a:rPr lang="ru-RU" sz="1800" dirty="0" smtClean="0"/>
              <a:t>-специфические  антиоксиданты </a:t>
            </a:r>
            <a:r>
              <a:rPr lang="ru-RU" sz="1800" dirty="0" err="1" smtClean="0"/>
              <a:t>пероксиредоксины</a:t>
            </a:r>
            <a:r>
              <a:rPr lang="ru-RU" sz="1800" dirty="0" smtClean="0"/>
              <a:t>.</a:t>
            </a:r>
          </a:p>
          <a:p>
            <a:r>
              <a:rPr lang="ru-RU" sz="1800" dirty="0" err="1"/>
              <a:t>Пероксиредоксин</a:t>
            </a:r>
            <a:r>
              <a:rPr lang="ru-RU" sz="1800" dirty="0"/>
              <a:t> 6 (PRDX 6), бифункциональный белок 25- </a:t>
            </a:r>
            <a:r>
              <a:rPr lang="ru-RU" sz="1800" dirty="0" err="1"/>
              <a:t>kDa</a:t>
            </a:r>
            <a:r>
              <a:rPr lang="ru-RU" sz="1800" dirty="0"/>
              <a:t>, выполняющий функции не только </a:t>
            </a:r>
            <a:r>
              <a:rPr lang="ru-RU" sz="1800" dirty="0" err="1"/>
              <a:t>фосфолипазы</a:t>
            </a:r>
            <a:r>
              <a:rPr lang="ru-RU" sz="1800" dirty="0"/>
              <a:t> А2, но и GSH (</a:t>
            </a:r>
            <a:r>
              <a:rPr lang="ru-RU" sz="1800" dirty="0" err="1"/>
              <a:t>глютатионовой</a:t>
            </a:r>
            <a:r>
              <a:rPr lang="ru-RU" sz="1800" dirty="0"/>
              <a:t>) </a:t>
            </a:r>
            <a:r>
              <a:rPr lang="ru-RU" sz="1800" dirty="0" err="1"/>
              <a:t>пероксидазы</a:t>
            </a:r>
            <a:r>
              <a:rPr lang="ru-RU" sz="1800" dirty="0"/>
              <a:t>. Механизм действия: PRDX6  GSH (</a:t>
            </a:r>
            <a:r>
              <a:rPr lang="ru-RU" sz="1800" dirty="0" err="1"/>
              <a:t>глютатион</a:t>
            </a:r>
            <a:r>
              <a:rPr lang="ru-RU" sz="1800" dirty="0"/>
              <a:t>) в качестве донора электронов, чтобы восстанавливать Н2О2 и другие </a:t>
            </a:r>
            <a:r>
              <a:rPr lang="ru-RU" sz="1800" dirty="0" err="1"/>
              <a:t>гидропероксиды</a:t>
            </a:r>
            <a:r>
              <a:rPr lang="ru-RU" sz="1800" dirty="0"/>
              <a:t>.. Для окисления cys-47 до </a:t>
            </a:r>
            <a:r>
              <a:rPr lang="ru-RU" sz="1800" dirty="0" err="1"/>
              <a:t>сульфеновой</a:t>
            </a:r>
            <a:r>
              <a:rPr lang="ru-RU" sz="1800" dirty="0"/>
              <a:t> кислоты во время катализа требуется πGST-катализированная </a:t>
            </a:r>
            <a:r>
              <a:rPr lang="ru-RU" sz="1800" dirty="0" err="1"/>
              <a:t>глютатиониляция</a:t>
            </a:r>
            <a:r>
              <a:rPr lang="ru-RU" sz="1800" dirty="0"/>
              <a:t> и восстановление при помощи </a:t>
            </a:r>
            <a:r>
              <a:rPr lang="ru-RU" sz="1800" dirty="0" err="1"/>
              <a:t>глютатиона</a:t>
            </a:r>
            <a:r>
              <a:rPr lang="ru-RU" sz="1800" dirty="0"/>
              <a:t> до полного ферментного цикла.  PRDX 6 постоянно </a:t>
            </a:r>
            <a:r>
              <a:rPr lang="ru-RU" sz="1800" dirty="0" err="1"/>
              <a:t>сверхсинтезируется</a:t>
            </a:r>
            <a:r>
              <a:rPr lang="ru-RU" sz="1800" dirty="0"/>
              <a:t> в клетках, защищенных от окислительного стресса, в то время как в результате лечения наблюдается окислительный стресс и </a:t>
            </a:r>
            <a:r>
              <a:rPr lang="ru-RU" sz="1800" dirty="0" err="1"/>
              <a:t>апоптоз</a:t>
            </a:r>
            <a:r>
              <a:rPr lang="ru-RU" sz="1800" dirty="0"/>
              <a:t>. </a:t>
            </a:r>
            <a:endParaRPr lang="ru-RU" sz="1800" dirty="0"/>
          </a:p>
        </p:txBody>
      </p:sp>
      <p:sp>
        <p:nvSpPr>
          <p:cNvPr id="25" name="Нижний колонтитул 4"/>
          <p:cNvSpPr txBox="1">
            <a:spLocks/>
          </p:cNvSpPr>
          <p:nvPr/>
        </p:nvSpPr>
        <p:spPr>
          <a:xfrm>
            <a:off x="539552" y="6309320"/>
            <a:ext cx="7488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latin typeface="Arial Narrow" pitchFamily="34" charset="0"/>
              </a:rPr>
              <a:t>СТАРЕНИЕ ИЛИ БОЛЕЗНЬ. СПОСОБ ПРОГНОЗИРОВАНИЯ ИНТРА- И ПОСЛЕОПЕРАЦИОННЫХ ОСЛОЖНЕНИЙ, ИХ КОРРЕКЦИЯ ПРИ КАТАРАКТАХ РАЗЛИЧНОГО ГЕНЕЗА. Авторы: Ковалевская М. А</a:t>
            </a:r>
            <a:r>
              <a:rPr lang="ru-RU" dirty="0" smtClean="0">
                <a:latin typeface="Arial Narrow" pitchFamily="34" charset="0"/>
              </a:rPr>
              <a:t>., Команда проекта - </a:t>
            </a:r>
            <a:r>
              <a:rPr lang="ru-RU" dirty="0" err="1" smtClean="0">
                <a:latin typeface="Arial Narrow" pitchFamily="34" charset="0"/>
              </a:rPr>
              <a:t>Будневский</a:t>
            </a:r>
            <a:r>
              <a:rPr lang="ru-RU" dirty="0" smtClean="0">
                <a:latin typeface="Arial Narrow" pitchFamily="34" charset="0"/>
              </a:rPr>
              <a:t> А. В., </a:t>
            </a:r>
            <a:r>
              <a:rPr lang="ru-RU" dirty="0" err="1" smtClean="0">
                <a:latin typeface="Arial Narrow" pitchFamily="34" charset="0"/>
              </a:rPr>
              <a:t>Донкарева</a:t>
            </a:r>
            <a:r>
              <a:rPr lang="ru-RU" dirty="0" smtClean="0">
                <a:latin typeface="Arial Narrow" pitchFamily="34" charset="0"/>
              </a:rPr>
              <a:t> О. В., Филина Л. А., Феськова А. А.</a:t>
            </a:r>
          </a:p>
          <a:p>
            <a:pPr algn="just"/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6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Narrow" pitchFamily="34" charset="0"/>
              </a:rPr>
              <a:t>Прогнозирование результатов </a:t>
            </a:r>
            <a:r>
              <a:rPr lang="ru-RU" sz="2800" b="1" dirty="0" err="1">
                <a:solidFill>
                  <a:schemeClr val="bg1"/>
                </a:solidFill>
                <a:latin typeface="Arial Narrow" pitchFamily="34" charset="0"/>
              </a:rPr>
              <a:t>факоэмульсификации</a:t>
            </a:r>
            <a:r>
              <a:rPr lang="ru-RU" sz="2800" b="1" dirty="0">
                <a:solidFill>
                  <a:schemeClr val="bg1"/>
                </a:solidFill>
                <a:latin typeface="Arial Narrow" pitchFamily="34" charset="0"/>
              </a:rPr>
              <a:t>  катаракты на основе оценки окислительного стресса</a:t>
            </a:r>
            <a:endParaRPr lang="ru-RU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76934" y="856326"/>
            <a:ext cx="8435280" cy="5361459"/>
          </a:xfrm>
        </p:spPr>
        <p:txBody>
          <a:bodyPr>
            <a:normAutofit/>
          </a:bodyPr>
          <a:lstStyle/>
          <a:p>
            <a:r>
              <a:rPr lang="ru-RU" sz="1800" dirty="0"/>
              <a:t>Существует всего одно </a:t>
            </a:r>
            <a:r>
              <a:rPr lang="ru-RU" sz="1800" dirty="0" smtClean="0"/>
              <a:t>экспериментальное исследование  </a:t>
            </a:r>
            <a:r>
              <a:rPr lang="ru-RU" sz="1800" dirty="0"/>
              <a:t>помутневших хрусталиков извлеченных во время операции катаракты. Авторами не проводились исследования биологических жидкостей глаза на содержание </a:t>
            </a:r>
            <a:r>
              <a:rPr lang="en-US" sz="1800" dirty="0"/>
              <a:t>PRDX</a:t>
            </a:r>
            <a:r>
              <a:rPr lang="ru-RU" sz="1800" dirty="0"/>
              <a:t> 6 и продуктов его распада у пациентов с катарактами различного генеза и ПВР. Не было выявлено различий в содержании фермента при возрастной и диабетической катарактах. Показано, что локальное </a:t>
            </a:r>
            <a:r>
              <a:rPr lang="ru-RU" sz="1800" dirty="0" smtClean="0"/>
              <a:t>изменение  </a:t>
            </a:r>
            <a:r>
              <a:rPr lang="en-US" sz="1800" dirty="0" smtClean="0"/>
              <a:t>PRDX</a:t>
            </a:r>
            <a:r>
              <a:rPr lang="ru-RU" sz="1800" dirty="0"/>
              <a:t>6 в </a:t>
            </a:r>
            <a:r>
              <a:rPr lang="ru-RU" sz="1800" dirty="0" smtClean="0"/>
              <a:t>хрусталиках </a:t>
            </a:r>
            <a:r>
              <a:rPr lang="ru-RU" sz="1800" dirty="0"/>
              <a:t>подтверждает диагноз возрастной </a:t>
            </a:r>
            <a:r>
              <a:rPr lang="ru-RU" sz="1800" dirty="0" smtClean="0"/>
              <a:t>катаракты.</a:t>
            </a:r>
          </a:p>
          <a:p>
            <a:r>
              <a:rPr lang="ru-RU" sz="1800" dirty="0"/>
              <a:t>Данный вывод  </a:t>
            </a:r>
            <a:r>
              <a:rPr lang="ru-RU" sz="1800" dirty="0" err="1" smtClean="0"/>
              <a:t>Hasanova</a:t>
            </a:r>
            <a:r>
              <a:rPr lang="ru-RU" sz="1800" dirty="0" smtClean="0"/>
              <a:t> N</a:t>
            </a:r>
            <a:r>
              <a:rPr lang="ru-RU" sz="1800" dirty="0"/>
              <a:t>., </a:t>
            </a:r>
            <a:r>
              <a:rPr lang="ru-RU" sz="1800" dirty="0" err="1"/>
              <a:t>KuboE</a:t>
            </a:r>
            <a:r>
              <a:rPr lang="ru-RU" sz="1800" dirty="0"/>
              <a:t>., </a:t>
            </a:r>
            <a:r>
              <a:rPr lang="ru-RU" sz="1800" dirty="0" err="1"/>
              <a:t>KumamotoY</a:t>
            </a:r>
            <a:r>
              <a:rPr lang="ru-RU" sz="1800" dirty="0"/>
              <a:t>., </a:t>
            </a:r>
            <a:r>
              <a:rPr lang="ru-RU" sz="1800" dirty="0" err="1"/>
              <a:t>TakamuraY</a:t>
            </a:r>
            <a:r>
              <a:rPr lang="ru-RU" sz="1800" dirty="0"/>
              <a:t>., </a:t>
            </a:r>
            <a:r>
              <a:rPr lang="ru-RU" sz="1800" dirty="0" err="1"/>
              <a:t>AkagiY</a:t>
            </a:r>
            <a:r>
              <a:rPr lang="ru-RU" sz="1800" dirty="0"/>
              <a:t>. не позволяет практически узнать содержание фермента до операции и планировать тактику ведения послеоперационного периода, а значит прогнозировать развитие </a:t>
            </a:r>
            <a:r>
              <a:rPr lang="ru-RU" sz="1800" dirty="0" err="1"/>
              <a:t>оксидативного</a:t>
            </a:r>
            <a:r>
              <a:rPr lang="ru-RU" sz="1800" dirty="0"/>
              <a:t> стресса во время и после операции. Как известно из многочисленных публикаций, в настоящее время риск операционных осложнений при возрастной катаракте минимален, в то время как экстракция диабетической катаракты, например диабетической в сочетании с ПВР, вызывает серьезные трудности из-за высокого риска сосудистых осложнений (</a:t>
            </a:r>
            <a:r>
              <a:rPr lang="ru-RU" sz="1800" dirty="0" err="1"/>
              <a:t>гемофтальм</a:t>
            </a:r>
            <a:r>
              <a:rPr lang="ru-RU" sz="1800" dirty="0"/>
              <a:t>, </a:t>
            </a:r>
            <a:r>
              <a:rPr lang="ru-RU" sz="1800" dirty="0" err="1"/>
              <a:t>экспульсивная</a:t>
            </a:r>
            <a:r>
              <a:rPr lang="ru-RU" sz="1800" dirty="0"/>
              <a:t> геморрагия) </a:t>
            </a:r>
            <a:endParaRPr lang="ru-RU" sz="1800" dirty="0"/>
          </a:p>
        </p:txBody>
      </p:sp>
      <p:sp>
        <p:nvSpPr>
          <p:cNvPr id="25" name="Нижний колонтитул 4"/>
          <p:cNvSpPr txBox="1">
            <a:spLocks/>
          </p:cNvSpPr>
          <p:nvPr/>
        </p:nvSpPr>
        <p:spPr>
          <a:xfrm>
            <a:off x="539552" y="6309320"/>
            <a:ext cx="7488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latin typeface="Arial Narrow" pitchFamily="34" charset="0"/>
              </a:rPr>
              <a:t>СТАРЕНИЕ ИЛИ БОЛЕЗНЬ. СПОСОБ ПРОГНОЗИРОВАНИЯ ИНТРА- И ПОСЛЕОПЕРАЦИОННЫХ ОСЛОЖНЕНИЙ, ИХ КОРРЕКЦИЯ ПРИ КАТАРАКТАХ РАЗЛИЧНОГО ГЕНЕЗА. Авторы: Ковалевская М. А</a:t>
            </a:r>
            <a:r>
              <a:rPr lang="ru-RU" dirty="0" smtClean="0">
                <a:latin typeface="Arial Narrow" pitchFamily="34" charset="0"/>
              </a:rPr>
              <a:t>., Команда проекта - </a:t>
            </a:r>
            <a:r>
              <a:rPr lang="ru-RU" dirty="0" err="1" smtClean="0">
                <a:latin typeface="Arial Narrow" pitchFamily="34" charset="0"/>
              </a:rPr>
              <a:t>Будневский</a:t>
            </a:r>
            <a:r>
              <a:rPr lang="ru-RU" dirty="0" smtClean="0">
                <a:latin typeface="Arial Narrow" pitchFamily="34" charset="0"/>
              </a:rPr>
              <a:t> А. В., </a:t>
            </a:r>
            <a:r>
              <a:rPr lang="ru-RU" dirty="0" err="1" smtClean="0">
                <a:latin typeface="Arial Narrow" pitchFamily="34" charset="0"/>
              </a:rPr>
              <a:t>Донкарева</a:t>
            </a:r>
            <a:r>
              <a:rPr lang="ru-RU" dirty="0" smtClean="0">
                <a:latin typeface="Arial Narrow" pitchFamily="34" charset="0"/>
              </a:rPr>
              <a:t> О. В., Филина Л. А., Феськова А. А.</a:t>
            </a:r>
          </a:p>
          <a:p>
            <a:pPr algn="just"/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43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Актуальность и новизна проекта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00364" y="6356350"/>
            <a:ext cx="3643338" cy="365125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Название проекта. Ф.И.О. автора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51520" y="692696"/>
            <a:ext cx="843528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2400" dirty="0">
                <a:solidFill>
                  <a:srgbClr val="355E8F"/>
                </a:solidFill>
                <a:latin typeface="Arial Black" panose="020B0A04020102020204" pitchFamily="34" charset="0"/>
              </a:rPr>
              <a:t>Причины метаболических нарушений хрусталика</a:t>
            </a:r>
            <a:endParaRPr lang="ru-RU" sz="2400" dirty="0">
              <a:solidFill>
                <a:srgbClr val="355E8F"/>
              </a:solidFill>
              <a:latin typeface="Arial Black" panose="020B0A04020102020204" pitchFamily="34" charset="0"/>
              <a:ea typeface="Arial Narrow" charset="0"/>
              <a:cs typeface="Arial Narrow" charset="0"/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6407993" y="2178625"/>
            <a:ext cx="360512" cy="3637437"/>
          </a:xfrm>
          <a:prstGeom prst="downArrow">
            <a:avLst>
              <a:gd name="adj1" fmla="val 50000"/>
              <a:gd name="adj2" fmla="val 355220"/>
            </a:avLst>
          </a:prstGeom>
          <a:gradFill flip="none" rotWithShape="1">
            <a:gsLst>
              <a:gs pos="0">
                <a:srgbClr val="C0000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5601154" y="2792653"/>
            <a:ext cx="2016273" cy="1779557"/>
          </a:xfrm>
          <a:prstGeom prst="ellipse">
            <a:avLst/>
          </a:prstGeom>
          <a:solidFill>
            <a:schemeClr val="tx2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уменьшение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обеспечения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энергией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51520" y="2207588"/>
            <a:ext cx="4752975" cy="400110"/>
          </a:xfrm>
          <a:prstGeom prst="rect">
            <a:avLst/>
          </a:prstGeom>
          <a:solidFill>
            <a:srgbClr val="E6F9FE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2000">
                <a:solidFill>
                  <a:srgbClr val="355E8F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altLang="ru-RU" dirty="0">
                <a:solidFill>
                  <a:srgbClr val="EB1529"/>
                </a:solidFill>
              </a:rPr>
              <a:t>Эндокринные нарушения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284283" y="2820414"/>
            <a:ext cx="4752975" cy="400110"/>
          </a:xfrm>
          <a:prstGeom prst="rect">
            <a:avLst/>
          </a:prstGeom>
          <a:solidFill>
            <a:srgbClr val="E6F9FE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2000">
                <a:solidFill>
                  <a:srgbClr val="EB1529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altLang="ru-RU" dirty="0">
                <a:solidFill>
                  <a:srgbClr val="0070C0"/>
                </a:solidFill>
              </a:rPr>
              <a:t>Физические воздействия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91626" y="3506737"/>
            <a:ext cx="4752975" cy="400110"/>
          </a:xfrm>
          <a:prstGeom prst="rect">
            <a:avLst/>
          </a:prstGeom>
          <a:solidFill>
            <a:srgbClr val="E6F9FE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2000">
                <a:solidFill>
                  <a:srgbClr val="EB1529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altLang="ru-RU" dirty="0">
                <a:solidFill>
                  <a:srgbClr val="0070C0"/>
                </a:solidFill>
              </a:rPr>
              <a:t>Химические воздействия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276744" y="4102070"/>
            <a:ext cx="4752975" cy="400110"/>
          </a:xfrm>
          <a:prstGeom prst="rect">
            <a:avLst/>
          </a:prstGeom>
          <a:solidFill>
            <a:srgbClr val="E6F9FE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2000">
                <a:solidFill>
                  <a:srgbClr val="EB1529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altLang="ru-RU" dirty="0">
                <a:solidFill>
                  <a:srgbClr val="0070C0"/>
                </a:solidFill>
              </a:rPr>
              <a:t>Недостаток витаминов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284283" y="4725144"/>
            <a:ext cx="4752975" cy="400110"/>
          </a:xfrm>
          <a:prstGeom prst="rect">
            <a:avLst/>
          </a:prstGeom>
          <a:solidFill>
            <a:srgbClr val="E6F9FE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2000">
                <a:solidFill>
                  <a:srgbClr val="EB1529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altLang="ru-RU" spc="-60" dirty="0">
                <a:solidFill>
                  <a:srgbClr val="0070C0"/>
                </a:solidFill>
              </a:rPr>
              <a:t>Изменение профиля ферментов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284283" y="5389185"/>
            <a:ext cx="4752975" cy="400110"/>
          </a:xfrm>
          <a:prstGeom prst="rect">
            <a:avLst/>
          </a:prstGeom>
          <a:solidFill>
            <a:srgbClr val="E6F9FE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2000">
                <a:solidFill>
                  <a:srgbClr val="EB1529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altLang="ru-RU" dirty="0">
                <a:solidFill>
                  <a:srgbClr val="0070C0"/>
                </a:solidFill>
              </a:rPr>
              <a:t>Накопление токсинов</a:t>
            </a: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4572000" y="1644838"/>
            <a:ext cx="39964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Прозрачный хрусталик</a:t>
            </a:r>
          </a:p>
        </p:txBody>
      </p:sp>
      <p:sp>
        <p:nvSpPr>
          <p:cNvPr id="5" name="Овал 4"/>
          <p:cNvSpPr/>
          <p:nvPr/>
        </p:nvSpPr>
        <p:spPr>
          <a:xfrm>
            <a:off x="4673855" y="1542012"/>
            <a:ext cx="3704532" cy="6628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610831" y="5816062"/>
            <a:ext cx="2016225" cy="66285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5699142" y="5916654"/>
            <a:ext cx="19463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DE5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Катаракта</a:t>
            </a:r>
          </a:p>
        </p:txBody>
      </p:sp>
      <p:sp>
        <p:nvSpPr>
          <p:cNvPr id="40" name="Стрелка вправо 39"/>
          <p:cNvSpPr/>
          <p:nvPr/>
        </p:nvSpPr>
        <p:spPr>
          <a:xfrm>
            <a:off x="5037258" y="2407643"/>
            <a:ext cx="1488863" cy="100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5004495" y="3020469"/>
            <a:ext cx="806410" cy="100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5044601" y="3706792"/>
            <a:ext cx="517483" cy="100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5044601" y="4302125"/>
            <a:ext cx="895551" cy="100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5044601" y="4925199"/>
            <a:ext cx="1481520" cy="100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5029719" y="5517232"/>
            <a:ext cx="149640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AutoShape 13"/>
          <p:cNvSpPr>
            <a:spLocks noChangeArrowheads="1"/>
          </p:cNvSpPr>
          <p:nvPr/>
        </p:nvSpPr>
        <p:spPr bwMode="auto">
          <a:xfrm>
            <a:off x="7424010" y="3047417"/>
            <a:ext cx="1719990" cy="127003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dirty="0">
                <a:latin typeface="Arial Black" panose="020B0A04020102020204" pitchFamily="34" charset="0"/>
              </a:rPr>
              <a:t>Старение</a:t>
            </a:r>
          </a:p>
        </p:txBody>
      </p:sp>
    </p:spTree>
    <p:extLst>
      <p:ext uri="{BB962C8B-B14F-4D97-AF65-F5344CB8AC3E}">
        <p14:creationId xmlns:p14="http://schemas.microsoft.com/office/powerpoint/2010/main" val="24399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2465</Words>
  <Application>Microsoft Office PowerPoint</Application>
  <PresentationFormat>Экран (4:3)</PresentationFormat>
  <Paragraphs>135</Paragraphs>
  <Slides>20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Актуальность и новизна проекта</vt:lpstr>
      <vt:lpstr>Актуальность и новизна проекта</vt:lpstr>
      <vt:lpstr>Актуальность и новизна проекта</vt:lpstr>
      <vt:lpstr>Актуальность и новизна проекта</vt:lpstr>
      <vt:lpstr>Апробация работы</vt:lpstr>
      <vt:lpstr>Прогнозирование результатов факоэмульсификации  катаракты на основе оценки окислительного стресса</vt:lpstr>
      <vt:lpstr>Прогнозирование результатов факоэмульсификации  катаракты на основе оценки окислительного стресса</vt:lpstr>
      <vt:lpstr>Актуальность и новизна проекта</vt:lpstr>
      <vt:lpstr>Актуальность и новизна проекта</vt:lpstr>
      <vt:lpstr>Актуальность и новизна проекта</vt:lpstr>
      <vt:lpstr>Методы исследования</vt:lpstr>
      <vt:lpstr>Методы исследования</vt:lpstr>
      <vt:lpstr>Презентация PowerPoint</vt:lpstr>
      <vt:lpstr>Методы исследования</vt:lpstr>
      <vt:lpstr>Актуальность и новизна проекта</vt:lpstr>
      <vt:lpstr>Цель и задачи проекта</vt:lpstr>
      <vt:lpstr>План реализации проекта</vt:lpstr>
      <vt:lpstr>Ожидаемые результаты</vt:lpstr>
      <vt:lpstr>Автор проекта и его команда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образовательный форум «АРКТИКА» 29 февраля – 5 марта</dc:title>
  <dc:creator>Пользователь Windows</dc:creator>
  <cp:lastModifiedBy>User</cp:lastModifiedBy>
  <cp:revision>70</cp:revision>
  <dcterms:created xsi:type="dcterms:W3CDTF">2016-02-17T15:46:27Z</dcterms:created>
  <dcterms:modified xsi:type="dcterms:W3CDTF">2016-07-25T07:10:42Z</dcterms:modified>
</cp:coreProperties>
</file>