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  <p:sldMasterId id="2147483689" r:id="rId4"/>
  </p:sldMasterIdLst>
  <p:notesMasterIdLst>
    <p:notesMasterId r:id="rId41"/>
  </p:notesMasterIdLst>
  <p:sldIdLst>
    <p:sldId id="288" r:id="rId5"/>
    <p:sldId id="258" r:id="rId6"/>
    <p:sldId id="280" r:id="rId7"/>
    <p:sldId id="259" r:id="rId8"/>
    <p:sldId id="281" r:id="rId9"/>
    <p:sldId id="282" r:id="rId10"/>
    <p:sldId id="299" r:id="rId11"/>
    <p:sldId id="290" r:id="rId12"/>
    <p:sldId id="300" r:id="rId13"/>
    <p:sldId id="298" r:id="rId14"/>
    <p:sldId id="283" r:id="rId15"/>
    <p:sldId id="284" r:id="rId16"/>
    <p:sldId id="292" r:id="rId17"/>
    <p:sldId id="293" r:id="rId18"/>
    <p:sldId id="294" r:id="rId19"/>
    <p:sldId id="271" r:id="rId20"/>
    <p:sldId id="260" r:id="rId21"/>
    <p:sldId id="261" r:id="rId22"/>
    <p:sldId id="272" r:id="rId23"/>
    <p:sldId id="262" r:id="rId24"/>
    <p:sldId id="263" r:id="rId25"/>
    <p:sldId id="264" r:id="rId26"/>
    <p:sldId id="265" r:id="rId27"/>
    <p:sldId id="266" r:id="rId28"/>
    <p:sldId id="273" r:id="rId29"/>
    <p:sldId id="278" r:id="rId30"/>
    <p:sldId id="267" r:id="rId31"/>
    <p:sldId id="268" r:id="rId32"/>
    <p:sldId id="274" r:id="rId33"/>
    <p:sldId id="279" r:id="rId34"/>
    <p:sldId id="275" r:id="rId35"/>
    <p:sldId id="276" r:id="rId36"/>
    <p:sldId id="269" r:id="rId37"/>
    <p:sldId id="287" r:id="rId38"/>
    <p:sldId id="270" r:id="rId39"/>
    <p:sldId id="28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FB1AAE-11F5-4BA6-90EA-E1798EF2D84B}" type="doc">
      <dgm:prSet loTypeId="urn:microsoft.com/office/officeart/2005/8/layout/process3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4A7F1C8-1B8F-420D-8860-E183D7309103}">
      <dgm:prSet phldrT="[Текст]" custT="1"/>
      <dgm:spPr/>
      <dgm:t>
        <a:bodyPr/>
        <a:lstStyle/>
        <a:p>
          <a:r>
            <a:rPr lang="ru-RU" sz="3600" dirty="0" smtClean="0"/>
            <a:t>Декан</a:t>
          </a:r>
          <a:r>
            <a:rPr lang="ru-RU" sz="2100" dirty="0" smtClean="0"/>
            <a:t> </a:t>
          </a:r>
          <a:endParaRPr lang="ru-RU" sz="2100" dirty="0"/>
        </a:p>
      </dgm:t>
    </dgm:pt>
    <dgm:pt modelId="{1A36C0EC-D6BB-41CC-ABD7-E71A9445CFE4}" type="parTrans" cxnId="{E4F3DE2C-2A1A-43C0-A7DE-338427B3E8CB}">
      <dgm:prSet/>
      <dgm:spPr/>
      <dgm:t>
        <a:bodyPr/>
        <a:lstStyle/>
        <a:p>
          <a:endParaRPr lang="ru-RU"/>
        </a:p>
      </dgm:t>
    </dgm:pt>
    <dgm:pt modelId="{14694591-28F8-4ACF-8A75-219803076935}" type="sibTrans" cxnId="{E4F3DE2C-2A1A-43C0-A7DE-338427B3E8CB}">
      <dgm:prSet/>
      <dgm:spPr/>
      <dgm:t>
        <a:bodyPr/>
        <a:lstStyle/>
        <a:p>
          <a:endParaRPr lang="ru-RU"/>
        </a:p>
      </dgm:t>
    </dgm:pt>
    <dgm:pt modelId="{27379ABA-D7CA-4948-961F-0F27C2A4235F}">
      <dgm:prSet phldrT="[Текст]"/>
      <dgm:spPr/>
      <dgm:t>
        <a:bodyPr/>
        <a:lstStyle/>
        <a:p>
          <a:pPr algn="just"/>
          <a:r>
            <a:rPr lang="ru-RU" dirty="0" smtClean="0"/>
            <a:t>Общая характеристика ОП (совместно с ученым советом факультета – запись в протоколе)</a:t>
          </a:r>
          <a:endParaRPr lang="ru-RU" dirty="0"/>
        </a:p>
      </dgm:t>
    </dgm:pt>
    <dgm:pt modelId="{17F57212-84F9-4BFB-9715-7877DCB2DBC8}" type="parTrans" cxnId="{98A04A79-98DD-4271-BFA1-44BE95DDAB91}">
      <dgm:prSet/>
      <dgm:spPr/>
      <dgm:t>
        <a:bodyPr/>
        <a:lstStyle/>
        <a:p>
          <a:endParaRPr lang="ru-RU"/>
        </a:p>
      </dgm:t>
    </dgm:pt>
    <dgm:pt modelId="{BEBAC64F-600C-44E8-AEBF-91436F858F61}" type="sibTrans" cxnId="{98A04A79-98DD-4271-BFA1-44BE95DDAB91}">
      <dgm:prSet/>
      <dgm:spPr/>
      <dgm:t>
        <a:bodyPr/>
        <a:lstStyle/>
        <a:p>
          <a:endParaRPr lang="ru-RU"/>
        </a:p>
      </dgm:t>
    </dgm:pt>
    <dgm:pt modelId="{23C793AB-6133-4874-9FC7-469522305940}">
      <dgm:prSet phldrT="[Текст]"/>
      <dgm:spPr/>
      <dgm:t>
        <a:bodyPr/>
        <a:lstStyle/>
        <a:p>
          <a:pPr algn="just"/>
          <a:r>
            <a:rPr lang="ru-RU" dirty="0" smtClean="0"/>
            <a:t>Учебный план (согласовывается с проректором по УР - подпись)</a:t>
          </a:r>
          <a:endParaRPr lang="ru-RU" dirty="0"/>
        </a:p>
      </dgm:t>
    </dgm:pt>
    <dgm:pt modelId="{F580535E-F3FC-4E80-B599-E6BEA12C89E2}" type="parTrans" cxnId="{8532F2DC-0584-4320-B84A-5FF03FA2E166}">
      <dgm:prSet/>
      <dgm:spPr/>
      <dgm:t>
        <a:bodyPr/>
        <a:lstStyle/>
        <a:p>
          <a:endParaRPr lang="ru-RU"/>
        </a:p>
      </dgm:t>
    </dgm:pt>
    <dgm:pt modelId="{F9CC448D-0BEB-41CA-A573-CB7D05AB20B9}" type="sibTrans" cxnId="{8532F2DC-0584-4320-B84A-5FF03FA2E166}">
      <dgm:prSet/>
      <dgm:spPr/>
      <dgm:t>
        <a:bodyPr/>
        <a:lstStyle/>
        <a:p>
          <a:endParaRPr lang="ru-RU"/>
        </a:p>
      </dgm:t>
    </dgm:pt>
    <dgm:pt modelId="{091D7CBD-D0D8-409B-82DC-E23B1F539E66}">
      <dgm:prSet phldrT="[Текст]"/>
      <dgm:spPr/>
      <dgm:t>
        <a:bodyPr/>
        <a:lstStyle/>
        <a:p>
          <a:pPr algn="just"/>
          <a:r>
            <a:rPr lang="ru-RU" dirty="0" smtClean="0"/>
            <a:t>Календарный учебный график (согласовывается с проректором по УР – подпись)</a:t>
          </a:r>
          <a:endParaRPr lang="ru-RU" dirty="0"/>
        </a:p>
      </dgm:t>
    </dgm:pt>
    <dgm:pt modelId="{59F6B184-211D-4A06-99C0-BA492BAEF705}" type="parTrans" cxnId="{31FB3D74-A771-47C7-8C44-838C13457ADE}">
      <dgm:prSet/>
      <dgm:spPr/>
      <dgm:t>
        <a:bodyPr/>
        <a:lstStyle/>
        <a:p>
          <a:endParaRPr lang="ru-RU"/>
        </a:p>
      </dgm:t>
    </dgm:pt>
    <dgm:pt modelId="{4643AB6C-639D-41DB-B268-4B60CC603B60}" type="sibTrans" cxnId="{31FB3D74-A771-47C7-8C44-838C13457ADE}">
      <dgm:prSet/>
      <dgm:spPr/>
      <dgm:t>
        <a:bodyPr/>
        <a:lstStyle/>
        <a:p>
          <a:endParaRPr lang="ru-RU"/>
        </a:p>
      </dgm:t>
    </dgm:pt>
    <dgm:pt modelId="{9008E895-95C3-44BC-BA6E-19CD6A189653}">
      <dgm:prSet phldrT="[Текст]"/>
      <dgm:spPr/>
      <dgm:t>
        <a:bodyPr/>
        <a:lstStyle/>
        <a:p>
          <a:pPr algn="just"/>
          <a:r>
            <a:rPr lang="ru-RU" dirty="0" smtClean="0"/>
            <a:t>Формирует (по представлению кафедр) матрицу компетенций</a:t>
          </a:r>
          <a:endParaRPr lang="ru-RU" dirty="0"/>
        </a:p>
      </dgm:t>
    </dgm:pt>
    <dgm:pt modelId="{F3B79AE8-CD8F-40E4-9E00-699BEAE4436B}" type="parTrans" cxnId="{DEFA33A1-DC34-46B0-A7AE-D57F8771F0F3}">
      <dgm:prSet/>
      <dgm:spPr/>
      <dgm:t>
        <a:bodyPr/>
        <a:lstStyle/>
        <a:p>
          <a:endParaRPr lang="ru-RU"/>
        </a:p>
      </dgm:t>
    </dgm:pt>
    <dgm:pt modelId="{139F641C-E70C-4225-885C-B1CB4AD29D7E}" type="sibTrans" cxnId="{DEFA33A1-DC34-46B0-A7AE-D57F8771F0F3}">
      <dgm:prSet/>
      <dgm:spPr/>
      <dgm:t>
        <a:bodyPr/>
        <a:lstStyle/>
        <a:p>
          <a:endParaRPr lang="ru-RU"/>
        </a:p>
      </dgm:t>
    </dgm:pt>
    <dgm:pt modelId="{39D5A1BD-C74F-429D-8329-7D309BACA4ED}" type="pres">
      <dgm:prSet presAssocID="{EBFB1AAE-11F5-4BA6-90EA-E1798EF2D84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15B097-5796-4273-B4A2-301B5F0433AB}" type="pres">
      <dgm:prSet presAssocID="{84A7F1C8-1B8F-420D-8860-E183D7309103}" presName="composite" presStyleCnt="0"/>
      <dgm:spPr/>
    </dgm:pt>
    <dgm:pt modelId="{BFCB4F8B-B34A-4F7B-89E3-8C900FBB459B}" type="pres">
      <dgm:prSet presAssocID="{84A7F1C8-1B8F-420D-8860-E183D7309103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F68DB-6239-42B8-BDE4-658E2A42B23F}" type="pres">
      <dgm:prSet presAssocID="{84A7F1C8-1B8F-420D-8860-E183D7309103}" presName="parSh" presStyleLbl="node1" presStyleIdx="0" presStyleCnt="1"/>
      <dgm:spPr/>
      <dgm:t>
        <a:bodyPr/>
        <a:lstStyle/>
        <a:p>
          <a:endParaRPr lang="ru-RU"/>
        </a:p>
      </dgm:t>
    </dgm:pt>
    <dgm:pt modelId="{9BCE2BA0-8997-4DCA-924A-04175E7C8AE2}" type="pres">
      <dgm:prSet presAssocID="{84A7F1C8-1B8F-420D-8860-E183D7309103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AFD1D2-9BE8-470D-B81B-37FEB73FBF06}" type="presOf" srcId="{EBFB1AAE-11F5-4BA6-90EA-E1798EF2D84B}" destId="{39D5A1BD-C74F-429D-8329-7D309BACA4ED}" srcOrd="0" destOrd="0" presId="urn:microsoft.com/office/officeart/2005/8/layout/process3"/>
    <dgm:cxn modelId="{98A04A79-98DD-4271-BFA1-44BE95DDAB91}" srcId="{84A7F1C8-1B8F-420D-8860-E183D7309103}" destId="{27379ABA-D7CA-4948-961F-0F27C2A4235F}" srcOrd="0" destOrd="0" parTransId="{17F57212-84F9-4BFB-9715-7877DCB2DBC8}" sibTransId="{BEBAC64F-600C-44E8-AEBF-91436F858F61}"/>
    <dgm:cxn modelId="{96DE77C7-A75D-4AB1-902C-195CF0B1968F}" type="presOf" srcId="{091D7CBD-D0D8-409B-82DC-E23B1F539E66}" destId="{9BCE2BA0-8997-4DCA-924A-04175E7C8AE2}" srcOrd="0" destOrd="2" presId="urn:microsoft.com/office/officeart/2005/8/layout/process3"/>
    <dgm:cxn modelId="{FBB63CBE-A30D-4261-90AF-29C850498935}" type="presOf" srcId="{23C793AB-6133-4874-9FC7-469522305940}" destId="{9BCE2BA0-8997-4DCA-924A-04175E7C8AE2}" srcOrd="0" destOrd="1" presId="urn:microsoft.com/office/officeart/2005/8/layout/process3"/>
    <dgm:cxn modelId="{F311EC14-736D-4188-8464-21BCB0EE465B}" type="presOf" srcId="{9008E895-95C3-44BC-BA6E-19CD6A189653}" destId="{9BCE2BA0-8997-4DCA-924A-04175E7C8AE2}" srcOrd="0" destOrd="3" presId="urn:microsoft.com/office/officeart/2005/8/layout/process3"/>
    <dgm:cxn modelId="{047AE2B7-85AB-4CF4-9A47-D44544811CC8}" type="presOf" srcId="{27379ABA-D7CA-4948-961F-0F27C2A4235F}" destId="{9BCE2BA0-8997-4DCA-924A-04175E7C8AE2}" srcOrd="0" destOrd="0" presId="urn:microsoft.com/office/officeart/2005/8/layout/process3"/>
    <dgm:cxn modelId="{DE011094-0E21-43CD-A604-25985BAA4AD1}" type="presOf" srcId="{84A7F1C8-1B8F-420D-8860-E183D7309103}" destId="{BFCB4F8B-B34A-4F7B-89E3-8C900FBB459B}" srcOrd="0" destOrd="0" presId="urn:microsoft.com/office/officeart/2005/8/layout/process3"/>
    <dgm:cxn modelId="{DEFA33A1-DC34-46B0-A7AE-D57F8771F0F3}" srcId="{84A7F1C8-1B8F-420D-8860-E183D7309103}" destId="{9008E895-95C3-44BC-BA6E-19CD6A189653}" srcOrd="3" destOrd="0" parTransId="{F3B79AE8-CD8F-40E4-9E00-699BEAE4436B}" sibTransId="{139F641C-E70C-4225-885C-B1CB4AD29D7E}"/>
    <dgm:cxn modelId="{26323CDE-51DE-4495-A96E-95E3A2047B2C}" type="presOf" srcId="{84A7F1C8-1B8F-420D-8860-E183D7309103}" destId="{B95F68DB-6239-42B8-BDE4-658E2A42B23F}" srcOrd="1" destOrd="0" presId="urn:microsoft.com/office/officeart/2005/8/layout/process3"/>
    <dgm:cxn modelId="{31FB3D74-A771-47C7-8C44-838C13457ADE}" srcId="{84A7F1C8-1B8F-420D-8860-E183D7309103}" destId="{091D7CBD-D0D8-409B-82DC-E23B1F539E66}" srcOrd="2" destOrd="0" parTransId="{59F6B184-211D-4A06-99C0-BA492BAEF705}" sibTransId="{4643AB6C-639D-41DB-B268-4B60CC603B60}"/>
    <dgm:cxn modelId="{8532F2DC-0584-4320-B84A-5FF03FA2E166}" srcId="{84A7F1C8-1B8F-420D-8860-E183D7309103}" destId="{23C793AB-6133-4874-9FC7-469522305940}" srcOrd="1" destOrd="0" parTransId="{F580535E-F3FC-4E80-B599-E6BEA12C89E2}" sibTransId="{F9CC448D-0BEB-41CA-A573-CB7D05AB20B9}"/>
    <dgm:cxn modelId="{E4F3DE2C-2A1A-43C0-A7DE-338427B3E8CB}" srcId="{EBFB1AAE-11F5-4BA6-90EA-E1798EF2D84B}" destId="{84A7F1C8-1B8F-420D-8860-E183D7309103}" srcOrd="0" destOrd="0" parTransId="{1A36C0EC-D6BB-41CC-ABD7-E71A9445CFE4}" sibTransId="{14694591-28F8-4ACF-8A75-219803076935}"/>
    <dgm:cxn modelId="{358892F1-BA33-4147-80DC-BE45E9BA06AB}" type="presParOf" srcId="{39D5A1BD-C74F-429D-8329-7D309BACA4ED}" destId="{F515B097-5796-4273-B4A2-301B5F0433AB}" srcOrd="0" destOrd="0" presId="urn:microsoft.com/office/officeart/2005/8/layout/process3"/>
    <dgm:cxn modelId="{A709DEB4-5BDA-43C5-A428-95549ECB1CB3}" type="presParOf" srcId="{F515B097-5796-4273-B4A2-301B5F0433AB}" destId="{BFCB4F8B-B34A-4F7B-89E3-8C900FBB459B}" srcOrd="0" destOrd="0" presId="urn:microsoft.com/office/officeart/2005/8/layout/process3"/>
    <dgm:cxn modelId="{0A6669E8-717D-4AB0-84E3-E69CC06BDBF5}" type="presParOf" srcId="{F515B097-5796-4273-B4A2-301B5F0433AB}" destId="{B95F68DB-6239-42B8-BDE4-658E2A42B23F}" srcOrd="1" destOrd="0" presId="urn:microsoft.com/office/officeart/2005/8/layout/process3"/>
    <dgm:cxn modelId="{58B704C9-5C35-4BAC-88ED-0CB788966AF6}" type="presParOf" srcId="{F515B097-5796-4273-B4A2-301B5F0433AB}" destId="{9BCE2BA0-8997-4DCA-924A-04175E7C8AE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FB1AAE-11F5-4BA6-90EA-E1798EF2D84B}" type="doc">
      <dgm:prSet loTypeId="urn:microsoft.com/office/officeart/2005/8/layout/process3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4A7F1C8-1B8F-420D-8860-E183D7309103}">
      <dgm:prSet phldrT="[Текст]" custT="1"/>
      <dgm:spPr/>
      <dgm:t>
        <a:bodyPr/>
        <a:lstStyle/>
        <a:p>
          <a:r>
            <a:rPr lang="ru-RU" sz="3600" b="1" dirty="0" smtClean="0"/>
            <a:t>Кафедра </a:t>
          </a:r>
          <a:endParaRPr lang="ru-RU" sz="2100" b="1" dirty="0"/>
        </a:p>
      </dgm:t>
    </dgm:pt>
    <dgm:pt modelId="{1A36C0EC-D6BB-41CC-ABD7-E71A9445CFE4}" type="parTrans" cxnId="{E4F3DE2C-2A1A-43C0-A7DE-338427B3E8CB}">
      <dgm:prSet/>
      <dgm:spPr/>
      <dgm:t>
        <a:bodyPr/>
        <a:lstStyle/>
        <a:p>
          <a:endParaRPr lang="ru-RU" b="1"/>
        </a:p>
      </dgm:t>
    </dgm:pt>
    <dgm:pt modelId="{14694591-28F8-4ACF-8A75-219803076935}" type="sibTrans" cxnId="{E4F3DE2C-2A1A-43C0-A7DE-338427B3E8CB}">
      <dgm:prSet/>
      <dgm:spPr/>
      <dgm:t>
        <a:bodyPr/>
        <a:lstStyle/>
        <a:p>
          <a:endParaRPr lang="ru-RU" b="1"/>
        </a:p>
      </dgm:t>
    </dgm:pt>
    <dgm:pt modelId="{27379ABA-D7CA-4948-961F-0F27C2A4235F}">
      <dgm:prSet phldrT="[Текст]" custT="1"/>
      <dgm:spPr/>
      <dgm:t>
        <a:bodyPr/>
        <a:lstStyle/>
        <a:p>
          <a:r>
            <a:rPr lang="ru-RU" sz="1600" b="1" u="sng" dirty="0" smtClean="0"/>
            <a:t>Рабочая программа </a:t>
          </a:r>
          <a:r>
            <a:rPr lang="ru-RU" sz="1600" b="1" dirty="0" smtClean="0"/>
            <a:t>(наименование дисциплины, перечень планируемых результатов освоения дисциплины-компетенций, объем дисциплины в З.Е. и </a:t>
          </a:r>
          <a:r>
            <a:rPr lang="ru-RU" sz="1600" b="1" dirty="0" err="1" smtClean="0"/>
            <a:t>акад.часах</a:t>
          </a:r>
          <a:r>
            <a:rPr lang="ru-RU" sz="1600" b="1" dirty="0" smtClean="0"/>
            <a:t> - аудиторной и самостоятельной работы; содержание и структуру дисциплины, перечень учебно-методического обеспечения для СР; </a:t>
          </a:r>
          <a:r>
            <a:rPr lang="ru-RU" sz="1600" b="1" u="none" dirty="0" smtClean="0"/>
            <a:t>фонд оценочных средств для промежуточной аттестации с паспортом компетенций; перечень основной и дополнительной литературы; перечень ресурсов сети «Интернет»; методические указания; перечень информационных технологий; описание материально-технической базы) </a:t>
          </a:r>
          <a:r>
            <a:rPr lang="ru-RU" sz="1600" b="1" u="sng" dirty="0" smtClean="0"/>
            <a:t>рецензируется – </a:t>
          </a:r>
          <a:r>
            <a:rPr lang="ru-RU" sz="1600" b="1" i="1" u="sng" dirty="0" smtClean="0"/>
            <a:t>записи на обороте титульного листа</a:t>
          </a:r>
          <a:r>
            <a:rPr lang="ru-RU" sz="1600" b="1" u="sng" dirty="0" smtClean="0"/>
            <a:t>: обсуждена на заседании кафедры (дата, номера протокола, подпись  </a:t>
          </a:r>
          <a:r>
            <a:rPr lang="ru-RU" sz="1600" b="1" u="sng" dirty="0" err="1" smtClean="0"/>
            <a:t>зав.кафедром</a:t>
          </a:r>
          <a:r>
            <a:rPr lang="ru-RU" sz="1600" b="1" u="sng" dirty="0" smtClean="0"/>
            <a:t>) Ф.И.О. рецензентов; одобряется ЦМК ( дата, номер протокола); утверждается деканом факультета, курирующим ОП – подпись на титульном листе, дата</a:t>
          </a:r>
          <a:endParaRPr lang="ru-RU" sz="1600" b="1" u="sng" dirty="0"/>
        </a:p>
      </dgm:t>
    </dgm:pt>
    <dgm:pt modelId="{17F57212-84F9-4BFB-9715-7877DCB2DBC8}" type="parTrans" cxnId="{98A04A79-98DD-4271-BFA1-44BE95DDAB91}">
      <dgm:prSet/>
      <dgm:spPr/>
      <dgm:t>
        <a:bodyPr/>
        <a:lstStyle/>
        <a:p>
          <a:endParaRPr lang="ru-RU" b="1"/>
        </a:p>
      </dgm:t>
    </dgm:pt>
    <dgm:pt modelId="{BEBAC64F-600C-44E8-AEBF-91436F858F61}" type="sibTrans" cxnId="{98A04A79-98DD-4271-BFA1-44BE95DDAB91}">
      <dgm:prSet/>
      <dgm:spPr/>
      <dgm:t>
        <a:bodyPr/>
        <a:lstStyle/>
        <a:p>
          <a:endParaRPr lang="ru-RU" b="1"/>
        </a:p>
      </dgm:t>
    </dgm:pt>
    <dgm:pt modelId="{39D5A1BD-C74F-429D-8329-7D309BACA4ED}" type="pres">
      <dgm:prSet presAssocID="{EBFB1AAE-11F5-4BA6-90EA-E1798EF2D84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15B097-5796-4273-B4A2-301B5F0433AB}" type="pres">
      <dgm:prSet presAssocID="{84A7F1C8-1B8F-420D-8860-E183D7309103}" presName="composite" presStyleCnt="0"/>
      <dgm:spPr/>
    </dgm:pt>
    <dgm:pt modelId="{BFCB4F8B-B34A-4F7B-89E3-8C900FBB459B}" type="pres">
      <dgm:prSet presAssocID="{84A7F1C8-1B8F-420D-8860-E183D7309103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F68DB-6239-42B8-BDE4-658E2A42B23F}" type="pres">
      <dgm:prSet presAssocID="{84A7F1C8-1B8F-420D-8860-E183D7309103}" presName="parSh" presStyleLbl="node1" presStyleIdx="0" presStyleCnt="1" custLinFactNeighborX="114" custLinFactNeighborY="45147"/>
      <dgm:spPr/>
      <dgm:t>
        <a:bodyPr/>
        <a:lstStyle/>
        <a:p>
          <a:endParaRPr lang="ru-RU"/>
        </a:p>
      </dgm:t>
    </dgm:pt>
    <dgm:pt modelId="{9BCE2BA0-8997-4DCA-924A-04175E7C8AE2}" type="pres">
      <dgm:prSet presAssocID="{84A7F1C8-1B8F-420D-8860-E183D7309103}" presName="desTx" presStyleLbl="fgAcc1" presStyleIdx="0" presStyleCnt="1" custScaleX="111278" custScaleY="80920" custLinFactNeighborX="2981" custLinFactNeighborY="-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A04A79-98DD-4271-BFA1-44BE95DDAB91}" srcId="{84A7F1C8-1B8F-420D-8860-E183D7309103}" destId="{27379ABA-D7CA-4948-961F-0F27C2A4235F}" srcOrd="0" destOrd="0" parTransId="{17F57212-84F9-4BFB-9715-7877DCB2DBC8}" sibTransId="{BEBAC64F-600C-44E8-AEBF-91436F858F61}"/>
    <dgm:cxn modelId="{E4F3DE2C-2A1A-43C0-A7DE-338427B3E8CB}" srcId="{EBFB1AAE-11F5-4BA6-90EA-E1798EF2D84B}" destId="{84A7F1C8-1B8F-420D-8860-E183D7309103}" srcOrd="0" destOrd="0" parTransId="{1A36C0EC-D6BB-41CC-ABD7-E71A9445CFE4}" sibTransId="{14694591-28F8-4ACF-8A75-219803076935}"/>
    <dgm:cxn modelId="{1BA85D55-7986-4DD2-8914-F59E62A4057A}" type="presOf" srcId="{27379ABA-D7CA-4948-961F-0F27C2A4235F}" destId="{9BCE2BA0-8997-4DCA-924A-04175E7C8AE2}" srcOrd="0" destOrd="0" presId="urn:microsoft.com/office/officeart/2005/8/layout/process3"/>
    <dgm:cxn modelId="{2AE09FDC-5CD3-40BC-933D-A2E29C775CB7}" type="presOf" srcId="{84A7F1C8-1B8F-420D-8860-E183D7309103}" destId="{B95F68DB-6239-42B8-BDE4-658E2A42B23F}" srcOrd="1" destOrd="0" presId="urn:microsoft.com/office/officeart/2005/8/layout/process3"/>
    <dgm:cxn modelId="{F40FF491-9053-4B2E-85EB-71CF16875176}" type="presOf" srcId="{EBFB1AAE-11F5-4BA6-90EA-E1798EF2D84B}" destId="{39D5A1BD-C74F-429D-8329-7D309BACA4ED}" srcOrd="0" destOrd="0" presId="urn:microsoft.com/office/officeart/2005/8/layout/process3"/>
    <dgm:cxn modelId="{AEC6952B-78BC-4F8E-B98E-DBD24425DAB6}" type="presOf" srcId="{84A7F1C8-1B8F-420D-8860-E183D7309103}" destId="{BFCB4F8B-B34A-4F7B-89E3-8C900FBB459B}" srcOrd="0" destOrd="0" presId="urn:microsoft.com/office/officeart/2005/8/layout/process3"/>
    <dgm:cxn modelId="{AE22A7B2-1833-4FE7-B75C-78BE34CB23DB}" type="presParOf" srcId="{39D5A1BD-C74F-429D-8329-7D309BACA4ED}" destId="{F515B097-5796-4273-B4A2-301B5F0433AB}" srcOrd="0" destOrd="0" presId="urn:microsoft.com/office/officeart/2005/8/layout/process3"/>
    <dgm:cxn modelId="{136948A9-F3B4-4746-AC3F-768FD3152ED4}" type="presParOf" srcId="{F515B097-5796-4273-B4A2-301B5F0433AB}" destId="{BFCB4F8B-B34A-4F7B-89E3-8C900FBB459B}" srcOrd="0" destOrd="0" presId="urn:microsoft.com/office/officeart/2005/8/layout/process3"/>
    <dgm:cxn modelId="{15526D1C-F0A7-4FAC-A2BA-D6E8E76F9F79}" type="presParOf" srcId="{F515B097-5796-4273-B4A2-301B5F0433AB}" destId="{B95F68DB-6239-42B8-BDE4-658E2A42B23F}" srcOrd="1" destOrd="0" presId="urn:microsoft.com/office/officeart/2005/8/layout/process3"/>
    <dgm:cxn modelId="{F03F2E79-0970-4363-85EF-92B43D133307}" type="presParOf" srcId="{F515B097-5796-4273-B4A2-301B5F0433AB}" destId="{9BCE2BA0-8997-4DCA-924A-04175E7C8AE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FB1AAE-11F5-4BA6-90EA-E1798EF2D84B}" type="doc">
      <dgm:prSet loTypeId="urn:microsoft.com/office/officeart/2005/8/layout/process3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4A7F1C8-1B8F-420D-8860-E183D7309103}">
      <dgm:prSet phldrT="[Текст]" custT="1"/>
      <dgm:spPr/>
      <dgm:t>
        <a:bodyPr/>
        <a:lstStyle/>
        <a:p>
          <a:r>
            <a:rPr lang="ru-RU" sz="3600" b="1" dirty="0" smtClean="0"/>
            <a:t>Кафедра </a:t>
          </a:r>
          <a:endParaRPr lang="ru-RU" sz="2100" b="1" dirty="0"/>
        </a:p>
      </dgm:t>
    </dgm:pt>
    <dgm:pt modelId="{1A36C0EC-D6BB-41CC-ABD7-E71A9445CFE4}" type="parTrans" cxnId="{E4F3DE2C-2A1A-43C0-A7DE-338427B3E8CB}">
      <dgm:prSet/>
      <dgm:spPr/>
      <dgm:t>
        <a:bodyPr/>
        <a:lstStyle/>
        <a:p>
          <a:endParaRPr lang="ru-RU" b="1"/>
        </a:p>
      </dgm:t>
    </dgm:pt>
    <dgm:pt modelId="{14694591-28F8-4ACF-8A75-219803076935}" type="sibTrans" cxnId="{E4F3DE2C-2A1A-43C0-A7DE-338427B3E8CB}">
      <dgm:prSet/>
      <dgm:spPr/>
      <dgm:t>
        <a:bodyPr/>
        <a:lstStyle/>
        <a:p>
          <a:endParaRPr lang="ru-RU" b="1"/>
        </a:p>
      </dgm:t>
    </dgm:pt>
    <dgm:pt modelId="{27379ABA-D7CA-4948-961F-0F27C2A4235F}">
      <dgm:prSet phldrT="[Текст]"/>
      <dgm:spPr/>
      <dgm:t>
        <a:bodyPr/>
        <a:lstStyle/>
        <a:p>
          <a:r>
            <a:rPr lang="ru-RU" b="1" u="sng" dirty="0" smtClean="0"/>
            <a:t>Фонд оценочных средств </a:t>
          </a:r>
          <a:r>
            <a:rPr lang="ru-RU" b="1" u="none" dirty="0" smtClean="0"/>
            <a:t>(перечень компетенций с указанием этапов их формирования в процессе освоения ОП, описание показателей и критериев оценивания, шкалы оценивания, типовые контрольные задания, характеризующие этапы формирования компетенций, методические материалы, определяющие процедуры оценивания знаний, умений, навыков и (или) опыт деятельности, характеризующие этапы формирования компетенций) и другие составляющие учебно-методического комплекса по дисциплине (методические рекомендации, методические указания) </a:t>
          </a:r>
          <a:r>
            <a:rPr lang="ru-RU" b="1" u="sng" dirty="0" smtClean="0"/>
            <a:t>рассматриваются на кафедральном заседании, утверждаются заведующим кафедрой. </a:t>
          </a:r>
          <a:endParaRPr lang="ru-RU" b="1" u="sng" dirty="0"/>
        </a:p>
      </dgm:t>
    </dgm:pt>
    <dgm:pt modelId="{17F57212-84F9-4BFB-9715-7877DCB2DBC8}" type="parTrans" cxnId="{98A04A79-98DD-4271-BFA1-44BE95DDAB91}">
      <dgm:prSet/>
      <dgm:spPr/>
      <dgm:t>
        <a:bodyPr/>
        <a:lstStyle/>
        <a:p>
          <a:endParaRPr lang="ru-RU" b="1"/>
        </a:p>
      </dgm:t>
    </dgm:pt>
    <dgm:pt modelId="{BEBAC64F-600C-44E8-AEBF-91436F858F61}" type="sibTrans" cxnId="{98A04A79-98DD-4271-BFA1-44BE95DDAB91}">
      <dgm:prSet/>
      <dgm:spPr/>
      <dgm:t>
        <a:bodyPr/>
        <a:lstStyle/>
        <a:p>
          <a:endParaRPr lang="ru-RU" b="1"/>
        </a:p>
      </dgm:t>
    </dgm:pt>
    <dgm:pt modelId="{39D5A1BD-C74F-429D-8329-7D309BACA4ED}" type="pres">
      <dgm:prSet presAssocID="{EBFB1AAE-11F5-4BA6-90EA-E1798EF2D84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15B097-5796-4273-B4A2-301B5F0433AB}" type="pres">
      <dgm:prSet presAssocID="{84A7F1C8-1B8F-420D-8860-E183D7309103}" presName="composite" presStyleCnt="0"/>
      <dgm:spPr/>
    </dgm:pt>
    <dgm:pt modelId="{BFCB4F8B-B34A-4F7B-89E3-8C900FBB459B}" type="pres">
      <dgm:prSet presAssocID="{84A7F1C8-1B8F-420D-8860-E183D7309103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F68DB-6239-42B8-BDE4-658E2A42B23F}" type="pres">
      <dgm:prSet presAssocID="{84A7F1C8-1B8F-420D-8860-E183D7309103}" presName="parSh" presStyleLbl="node1" presStyleIdx="0" presStyleCnt="1" custLinFactNeighborX="-1272" custLinFactNeighborY="61224"/>
      <dgm:spPr/>
      <dgm:t>
        <a:bodyPr/>
        <a:lstStyle/>
        <a:p>
          <a:endParaRPr lang="ru-RU"/>
        </a:p>
      </dgm:t>
    </dgm:pt>
    <dgm:pt modelId="{9BCE2BA0-8997-4DCA-924A-04175E7C8AE2}" type="pres">
      <dgm:prSet presAssocID="{84A7F1C8-1B8F-420D-8860-E183D7309103}" presName="desTx" presStyleLbl="fgAcc1" presStyleIdx="0" presStyleCnt="1" custScaleX="102054" custScaleY="69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A04A79-98DD-4271-BFA1-44BE95DDAB91}" srcId="{84A7F1C8-1B8F-420D-8860-E183D7309103}" destId="{27379ABA-D7CA-4948-961F-0F27C2A4235F}" srcOrd="0" destOrd="0" parTransId="{17F57212-84F9-4BFB-9715-7877DCB2DBC8}" sibTransId="{BEBAC64F-600C-44E8-AEBF-91436F858F61}"/>
    <dgm:cxn modelId="{94698D25-3289-4598-8D32-E332D9A3BFF8}" type="presOf" srcId="{EBFB1AAE-11F5-4BA6-90EA-E1798EF2D84B}" destId="{39D5A1BD-C74F-429D-8329-7D309BACA4ED}" srcOrd="0" destOrd="0" presId="urn:microsoft.com/office/officeart/2005/8/layout/process3"/>
    <dgm:cxn modelId="{E4F3DE2C-2A1A-43C0-A7DE-338427B3E8CB}" srcId="{EBFB1AAE-11F5-4BA6-90EA-E1798EF2D84B}" destId="{84A7F1C8-1B8F-420D-8860-E183D7309103}" srcOrd="0" destOrd="0" parTransId="{1A36C0EC-D6BB-41CC-ABD7-E71A9445CFE4}" sibTransId="{14694591-28F8-4ACF-8A75-219803076935}"/>
    <dgm:cxn modelId="{A5A8FF61-A07B-4C10-9F54-EFD3DE0E169B}" type="presOf" srcId="{84A7F1C8-1B8F-420D-8860-E183D7309103}" destId="{B95F68DB-6239-42B8-BDE4-658E2A42B23F}" srcOrd="1" destOrd="0" presId="urn:microsoft.com/office/officeart/2005/8/layout/process3"/>
    <dgm:cxn modelId="{74C5E7E4-D070-4FA8-B79E-DAAB54BDC48D}" type="presOf" srcId="{84A7F1C8-1B8F-420D-8860-E183D7309103}" destId="{BFCB4F8B-B34A-4F7B-89E3-8C900FBB459B}" srcOrd="0" destOrd="0" presId="urn:microsoft.com/office/officeart/2005/8/layout/process3"/>
    <dgm:cxn modelId="{07B87FDD-2C84-48B9-8408-44007FE47867}" type="presOf" srcId="{27379ABA-D7CA-4948-961F-0F27C2A4235F}" destId="{9BCE2BA0-8997-4DCA-924A-04175E7C8AE2}" srcOrd="0" destOrd="0" presId="urn:microsoft.com/office/officeart/2005/8/layout/process3"/>
    <dgm:cxn modelId="{EB314EB1-ACC0-4C93-924A-723D1F88B7D2}" type="presParOf" srcId="{39D5A1BD-C74F-429D-8329-7D309BACA4ED}" destId="{F515B097-5796-4273-B4A2-301B5F0433AB}" srcOrd="0" destOrd="0" presId="urn:microsoft.com/office/officeart/2005/8/layout/process3"/>
    <dgm:cxn modelId="{A009EDC1-7320-452D-B450-66218EB85556}" type="presParOf" srcId="{F515B097-5796-4273-B4A2-301B5F0433AB}" destId="{BFCB4F8B-B34A-4F7B-89E3-8C900FBB459B}" srcOrd="0" destOrd="0" presId="urn:microsoft.com/office/officeart/2005/8/layout/process3"/>
    <dgm:cxn modelId="{0C81EC8D-B5C4-4FFA-ABDF-E244D7D88B93}" type="presParOf" srcId="{F515B097-5796-4273-B4A2-301B5F0433AB}" destId="{B95F68DB-6239-42B8-BDE4-658E2A42B23F}" srcOrd="1" destOrd="0" presId="urn:microsoft.com/office/officeart/2005/8/layout/process3"/>
    <dgm:cxn modelId="{FFFCB5F8-0F43-4DE0-9D38-556521142B7E}" type="presParOf" srcId="{F515B097-5796-4273-B4A2-301B5F0433AB}" destId="{9BCE2BA0-8997-4DCA-924A-04175E7C8AE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D20081-4364-457E-83A7-A9168A63C420}" type="doc">
      <dgm:prSet loTypeId="urn:microsoft.com/office/officeart/2005/8/layout/vList6" loCatId="list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2D7D0476-B5E2-426C-AA52-13C30D48695E}">
      <dgm:prSet phldrT="[Текст]"/>
      <dgm:spPr/>
      <dgm:t>
        <a:bodyPr/>
        <a:lstStyle/>
        <a:p>
          <a:r>
            <a:rPr lang="ru-RU" b="1" dirty="0" smtClean="0"/>
            <a:t>Промежуточная аттестация</a:t>
          </a:r>
          <a:endParaRPr lang="ru-RU" b="1" dirty="0"/>
        </a:p>
      </dgm:t>
    </dgm:pt>
    <dgm:pt modelId="{EE21946E-F681-451F-BDAF-2B7DA252EC21}" type="parTrans" cxnId="{3B8BE93E-53CB-44B2-BA44-C99CA218A326}">
      <dgm:prSet/>
      <dgm:spPr/>
      <dgm:t>
        <a:bodyPr/>
        <a:lstStyle/>
        <a:p>
          <a:endParaRPr lang="ru-RU"/>
        </a:p>
      </dgm:t>
    </dgm:pt>
    <dgm:pt modelId="{F83F40A6-8F92-4C91-87F0-E13B6C1A2BEF}" type="sibTrans" cxnId="{3B8BE93E-53CB-44B2-BA44-C99CA218A326}">
      <dgm:prSet/>
      <dgm:spPr/>
      <dgm:t>
        <a:bodyPr/>
        <a:lstStyle/>
        <a:p>
          <a:endParaRPr lang="ru-RU"/>
        </a:p>
      </dgm:t>
    </dgm:pt>
    <dgm:pt modelId="{BF7B4BFB-98B1-4F7A-AD4D-012DFE867B35}">
      <dgm:prSet phldrT="[Текст]" custT="1"/>
      <dgm:spPr/>
      <dgm:t>
        <a:bodyPr anchor="ctr"/>
        <a:lstStyle/>
        <a:p>
          <a:pPr algn="l"/>
          <a:r>
            <a:rPr lang="ru-RU" sz="2800" b="1" dirty="0" smtClean="0"/>
            <a:t>По дисциплине (модулю)</a:t>
          </a:r>
          <a:endParaRPr lang="ru-RU" sz="2800" b="1" dirty="0"/>
        </a:p>
      </dgm:t>
    </dgm:pt>
    <dgm:pt modelId="{6F535F5E-633F-474F-9598-02857A38600B}" type="parTrans" cxnId="{FDCBA632-7FFA-4B22-BBBB-32BD958A8375}">
      <dgm:prSet/>
      <dgm:spPr/>
      <dgm:t>
        <a:bodyPr/>
        <a:lstStyle/>
        <a:p>
          <a:endParaRPr lang="ru-RU"/>
        </a:p>
      </dgm:t>
    </dgm:pt>
    <dgm:pt modelId="{D29D79D4-0450-48A7-A26C-8518EE899643}" type="sibTrans" cxnId="{FDCBA632-7FFA-4B22-BBBB-32BD958A8375}">
      <dgm:prSet/>
      <dgm:spPr/>
      <dgm:t>
        <a:bodyPr/>
        <a:lstStyle/>
        <a:p>
          <a:endParaRPr lang="ru-RU"/>
        </a:p>
      </dgm:t>
    </dgm:pt>
    <dgm:pt modelId="{0FAE39A4-79BB-4D8E-A714-C0D070A6C704}">
      <dgm:prSet phldrT="[Текст]" custT="1"/>
      <dgm:spPr/>
      <dgm:t>
        <a:bodyPr anchor="ctr"/>
        <a:lstStyle/>
        <a:p>
          <a:pPr algn="l"/>
          <a:r>
            <a:rPr lang="ru-RU" sz="2800" b="1" dirty="0" smtClean="0"/>
            <a:t>По практике</a:t>
          </a:r>
          <a:endParaRPr lang="ru-RU" sz="2800" b="1" dirty="0"/>
        </a:p>
      </dgm:t>
    </dgm:pt>
    <dgm:pt modelId="{A36AF77B-A761-4B59-9EA1-34F13904072D}" type="parTrans" cxnId="{9EB89996-4459-4B37-B734-6908BE120D4D}">
      <dgm:prSet/>
      <dgm:spPr/>
      <dgm:t>
        <a:bodyPr/>
        <a:lstStyle/>
        <a:p>
          <a:endParaRPr lang="ru-RU"/>
        </a:p>
      </dgm:t>
    </dgm:pt>
    <dgm:pt modelId="{FA54A158-0B3C-479B-83D6-DD70F966E7AB}" type="sibTrans" cxnId="{9EB89996-4459-4B37-B734-6908BE120D4D}">
      <dgm:prSet/>
      <dgm:spPr/>
      <dgm:t>
        <a:bodyPr/>
        <a:lstStyle/>
        <a:p>
          <a:endParaRPr lang="ru-RU"/>
        </a:p>
      </dgm:t>
    </dgm:pt>
    <dgm:pt modelId="{AC6E0207-C5E2-4FA1-831B-B17F19EA09C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Государственная итоговая  аттестация</a:t>
          </a:r>
          <a:endParaRPr lang="ru-RU" b="1" dirty="0">
            <a:solidFill>
              <a:schemeClr val="tx1"/>
            </a:solidFill>
          </a:endParaRPr>
        </a:p>
      </dgm:t>
    </dgm:pt>
    <dgm:pt modelId="{3E7427C1-B0CB-4923-B411-88004AEF8A59}" type="parTrans" cxnId="{2912B4A6-B06C-4FFF-AA2E-98B515121F6D}">
      <dgm:prSet/>
      <dgm:spPr/>
      <dgm:t>
        <a:bodyPr/>
        <a:lstStyle/>
        <a:p>
          <a:endParaRPr lang="ru-RU"/>
        </a:p>
      </dgm:t>
    </dgm:pt>
    <dgm:pt modelId="{CE3270F0-3065-4641-9409-B025BA3CE7B5}" type="sibTrans" cxnId="{2912B4A6-B06C-4FFF-AA2E-98B515121F6D}">
      <dgm:prSet/>
      <dgm:spPr/>
      <dgm:t>
        <a:bodyPr/>
        <a:lstStyle/>
        <a:p>
          <a:endParaRPr lang="ru-RU"/>
        </a:p>
      </dgm:t>
    </dgm:pt>
    <dgm:pt modelId="{13EDCF41-4E03-491B-A11A-C209FE43C0F2}">
      <dgm:prSet phldrT="[Текст]" custT="1"/>
      <dgm:spPr/>
      <dgm:t>
        <a:bodyPr/>
        <a:lstStyle/>
        <a:p>
          <a:r>
            <a:rPr lang="ru-RU" sz="2400" b="1" dirty="0" smtClean="0"/>
            <a:t>Междисциплинарный экзамен</a:t>
          </a:r>
          <a:endParaRPr lang="ru-RU" sz="2400" b="1" dirty="0"/>
        </a:p>
      </dgm:t>
    </dgm:pt>
    <dgm:pt modelId="{FF5687BB-39B9-4740-AC9B-C563D45C6832}" type="parTrans" cxnId="{9520C8C9-B416-4073-BFAC-74FDB85DA45E}">
      <dgm:prSet/>
      <dgm:spPr/>
      <dgm:t>
        <a:bodyPr/>
        <a:lstStyle/>
        <a:p>
          <a:endParaRPr lang="ru-RU"/>
        </a:p>
      </dgm:t>
    </dgm:pt>
    <dgm:pt modelId="{273CAB73-35FD-4B81-BB72-043EE016C742}" type="sibTrans" cxnId="{9520C8C9-B416-4073-BFAC-74FDB85DA45E}">
      <dgm:prSet/>
      <dgm:spPr/>
      <dgm:t>
        <a:bodyPr/>
        <a:lstStyle/>
        <a:p>
          <a:endParaRPr lang="ru-RU"/>
        </a:p>
      </dgm:t>
    </dgm:pt>
    <dgm:pt modelId="{1FDC8AEB-28F0-4043-B58E-4BDF8BC2C5E9}">
      <dgm:prSet phldrT="[Текст]" custT="1"/>
      <dgm:spPr/>
      <dgm:t>
        <a:bodyPr/>
        <a:lstStyle/>
        <a:p>
          <a:r>
            <a:rPr lang="ru-RU" sz="2400" b="1" dirty="0" smtClean="0"/>
            <a:t>Выпускная квалификационная работа</a:t>
          </a:r>
          <a:endParaRPr lang="ru-RU" sz="2400" b="1" dirty="0"/>
        </a:p>
      </dgm:t>
    </dgm:pt>
    <dgm:pt modelId="{3B37288F-A179-4C78-965B-156FC300B9C3}" type="parTrans" cxnId="{3207317A-F602-41E0-AA68-29D6D691F296}">
      <dgm:prSet/>
      <dgm:spPr/>
      <dgm:t>
        <a:bodyPr/>
        <a:lstStyle/>
        <a:p>
          <a:endParaRPr lang="ru-RU"/>
        </a:p>
      </dgm:t>
    </dgm:pt>
    <dgm:pt modelId="{66B820D3-6004-47F8-9E54-2B91E80706D8}" type="sibTrans" cxnId="{3207317A-F602-41E0-AA68-29D6D691F296}">
      <dgm:prSet/>
      <dgm:spPr/>
      <dgm:t>
        <a:bodyPr/>
        <a:lstStyle/>
        <a:p>
          <a:endParaRPr lang="ru-RU"/>
        </a:p>
      </dgm:t>
    </dgm:pt>
    <dgm:pt modelId="{137DD603-D036-4083-8E25-E92DDA2FC5E6}" type="pres">
      <dgm:prSet presAssocID="{B3D20081-4364-457E-83A7-A9168A63C42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BE43B6B-BC08-49AC-8D0E-F31612297E5C}" type="pres">
      <dgm:prSet presAssocID="{2D7D0476-B5E2-426C-AA52-13C30D48695E}" presName="linNode" presStyleCnt="0"/>
      <dgm:spPr/>
    </dgm:pt>
    <dgm:pt modelId="{28EDED29-9DF4-4614-91D6-BE40E0069D72}" type="pres">
      <dgm:prSet presAssocID="{2D7D0476-B5E2-426C-AA52-13C30D48695E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E2FEF-238E-490A-9BBE-3DBC68F8194C}" type="pres">
      <dgm:prSet presAssocID="{2D7D0476-B5E2-426C-AA52-13C30D48695E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6B5BC-BD45-41D6-8BC5-26086EF147D5}" type="pres">
      <dgm:prSet presAssocID="{F83F40A6-8F92-4C91-87F0-E13B6C1A2BEF}" presName="spacing" presStyleCnt="0"/>
      <dgm:spPr/>
    </dgm:pt>
    <dgm:pt modelId="{5BA572FC-2DE3-4E51-9466-03553843B467}" type="pres">
      <dgm:prSet presAssocID="{AC6E0207-C5E2-4FA1-831B-B17F19EA09C4}" presName="linNode" presStyleCnt="0"/>
      <dgm:spPr/>
    </dgm:pt>
    <dgm:pt modelId="{0866253D-D0BE-48ED-A558-9FC65A24BA63}" type="pres">
      <dgm:prSet presAssocID="{AC6E0207-C5E2-4FA1-831B-B17F19EA09C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75024-333F-4115-91E7-0886CE2F7C78}" type="pres">
      <dgm:prSet presAssocID="{AC6E0207-C5E2-4FA1-831B-B17F19EA09C4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FF66F6-3A3A-4A09-9306-5A8D0F27C8CB}" type="presOf" srcId="{B3D20081-4364-457E-83A7-A9168A63C420}" destId="{137DD603-D036-4083-8E25-E92DDA2FC5E6}" srcOrd="0" destOrd="0" presId="urn:microsoft.com/office/officeart/2005/8/layout/vList6"/>
    <dgm:cxn modelId="{9EB89996-4459-4B37-B734-6908BE120D4D}" srcId="{2D7D0476-B5E2-426C-AA52-13C30D48695E}" destId="{0FAE39A4-79BB-4D8E-A714-C0D070A6C704}" srcOrd="1" destOrd="0" parTransId="{A36AF77B-A761-4B59-9EA1-34F13904072D}" sibTransId="{FA54A158-0B3C-479B-83D6-DD70F966E7AB}"/>
    <dgm:cxn modelId="{604D88E0-B5C1-4E16-BF6B-9F6BEA4AD2E5}" type="presOf" srcId="{0FAE39A4-79BB-4D8E-A714-C0D070A6C704}" destId="{7EFE2FEF-238E-490A-9BBE-3DBC68F8194C}" srcOrd="0" destOrd="1" presId="urn:microsoft.com/office/officeart/2005/8/layout/vList6"/>
    <dgm:cxn modelId="{A2C6DFBB-CB0D-42EA-B1DD-4A6A7F5AA018}" type="presOf" srcId="{13EDCF41-4E03-491B-A11A-C209FE43C0F2}" destId="{BE575024-333F-4115-91E7-0886CE2F7C78}" srcOrd="0" destOrd="0" presId="urn:microsoft.com/office/officeart/2005/8/layout/vList6"/>
    <dgm:cxn modelId="{FDCBA632-7FFA-4B22-BBBB-32BD958A8375}" srcId="{2D7D0476-B5E2-426C-AA52-13C30D48695E}" destId="{BF7B4BFB-98B1-4F7A-AD4D-012DFE867B35}" srcOrd="0" destOrd="0" parTransId="{6F535F5E-633F-474F-9598-02857A38600B}" sibTransId="{D29D79D4-0450-48A7-A26C-8518EE899643}"/>
    <dgm:cxn modelId="{6D30BFAC-D633-4552-B0BD-AC1DA363B249}" type="presOf" srcId="{1FDC8AEB-28F0-4043-B58E-4BDF8BC2C5E9}" destId="{BE575024-333F-4115-91E7-0886CE2F7C78}" srcOrd="0" destOrd="1" presId="urn:microsoft.com/office/officeart/2005/8/layout/vList6"/>
    <dgm:cxn modelId="{F87E6293-BA56-40ED-ACEE-21A4AE151019}" type="presOf" srcId="{BF7B4BFB-98B1-4F7A-AD4D-012DFE867B35}" destId="{7EFE2FEF-238E-490A-9BBE-3DBC68F8194C}" srcOrd="0" destOrd="0" presId="urn:microsoft.com/office/officeart/2005/8/layout/vList6"/>
    <dgm:cxn modelId="{4AA816C9-B82C-4863-A0BF-2704EE19A407}" type="presOf" srcId="{AC6E0207-C5E2-4FA1-831B-B17F19EA09C4}" destId="{0866253D-D0BE-48ED-A558-9FC65A24BA63}" srcOrd="0" destOrd="0" presId="urn:microsoft.com/office/officeart/2005/8/layout/vList6"/>
    <dgm:cxn modelId="{2912B4A6-B06C-4FFF-AA2E-98B515121F6D}" srcId="{B3D20081-4364-457E-83A7-A9168A63C420}" destId="{AC6E0207-C5E2-4FA1-831B-B17F19EA09C4}" srcOrd="1" destOrd="0" parTransId="{3E7427C1-B0CB-4923-B411-88004AEF8A59}" sibTransId="{CE3270F0-3065-4641-9409-B025BA3CE7B5}"/>
    <dgm:cxn modelId="{3B8BE93E-53CB-44B2-BA44-C99CA218A326}" srcId="{B3D20081-4364-457E-83A7-A9168A63C420}" destId="{2D7D0476-B5E2-426C-AA52-13C30D48695E}" srcOrd="0" destOrd="0" parTransId="{EE21946E-F681-451F-BDAF-2B7DA252EC21}" sibTransId="{F83F40A6-8F92-4C91-87F0-E13B6C1A2BEF}"/>
    <dgm:cxn modelId="{9520C8C9-B416-4073-BFAC-74FDB85DA45E}" srcId="{AC6E0207-C5E2-4FA1-831B-B17F19EA09C4}" destId="{13EDCF41-4E03-491B-A11A-C209FE43C0F2}" srcOrd="0" destOrd="0" parTransId="{FF5687BB-39B9-4740-AC9B-C563D45C6832}" sibTransId="{273CAB73-35FD-4B81-BB72-043EE016C742}"/>
    <dgm:cxn modelId="{994B515B-5E3A-4CFF-8DCE-EE985AB4CA23}" type="presOf" srcId="{2D7D0476-B5E2-426C-AA52-13C30D48695E}" destId="{28EDED29-9DF4-4614-91D6-BE40E0069D72}" srcOrd="0" destOrd="0" presId="urn:microsoft.com/office/officeart/2005/8/layout/vList6"/>
    <dgm:cxn modelId="{3207317A-F602-41E0-AA68-29D6D691F296}" srcId="{AC6E0207-C5E2-4FA1-831B-B17F19EA09C4}" destId="{1FDC8AEB-28F0-4043-B58E-4BDF8BC2C5E9}" srcOrd="1" destOrd="0" parTransId="{3B37288F-A179-4C78-965B-156FC300B9C3}" sibTransId="{66B820D3-6004-47F8-9E54-2B91E80706D8}"/>
    <dgm:cxn modelId="{3D74EDAA-A5AC-4F85-89B0-78138510C2C2}" type="presParOf" srcId="{137DD603-D036-4083-8E25-E92DDA2FC5E6}" destId="{CBE43B6B-BC08-49AC-8D0E-F31612297E5C}" srcOrd="0" destOrd="0" presId="urn:microsoft.com/office/officeart/2005/8/layout/vList6"/>
    <dgm:cxn modelId="{08C31DE2-4186-4A89-BEDE-C0A191293ED1}" type="presParOf" srcId="{CBE43B6B-BC08-49AC-8D0E-F31612297E5C}" destId="{28EDED29-9DF4-4614-91D6-BE40E0069D72}" srcOrd="0" destOrd="0" presId="urn:microsoft.com/office/officeart/2005/8/layout/vList6"/>
    <dgm:cxn modelId="{CB5F6249-F8BD-41DA-87D7-94C87B2C97AA}" type="presParOf" srcId="{CBE43B6B-BC08-49AC-8D0E-F31612297E5C}" destId="{7EFE2FEF-238E-490A-9BBE-3DBC68F8194C}" srcOrd="1" destOrd="0" presId="urn:microsoft.com/office/officeart/2005/8/layout/vList6"/>
    <dgm:cxn modelId="{DCF80F1F-636A-4724-AACF-6964F3B6FF17}" type="presParOf" srcId="{137DD603-D036-4083-8E25-E92DDA2FC5E6}" destId="{E4B6B5BC-BD45-41D6-8BC5-26086EF147D5}" srcOrd="1" destOrd="0" presId="urn:microsoft.com/office/officeart/2005/8/layout/vList6"/>
    <dgm:cxn modelId="{31B3C3CD-4ABE-45D0-A6A8-CA6B78BD7151}" type="presParOf" srcId="{137DD603-D036-4083-8E25-E92DDA2FC5E6}" destId="{5BA572FC-2DE3-4E51-9466-03553843B467}" srcOrd="2" destOrd="0" presId="urn:microsoft.com/office/officeart/2005/8/layout/vList6"/>
    <dgm:cxn modelId="{472F5F3D-AAF1-40A1-ADDA-92B386DF7049}" type="presParOf" srcId="{5BA572FC-2DE3-4E51-9466-03553843B467}" destId="{0866253D-D0BE-48ED-A558-9FC65A24BA63}" srcOrd="0" destOrd="0" presId="urn:microsoft.com/office/officeart/2005/8/layout/vList6"/>
    <dgm:cxn modelId="{81C6B7BA-64B4-4DF8-A41B-6AE3E07FAE4D}" type="presParOf" srcId="{5BA572FC-2DE3-4E51-9466-03553843B467}" destId="{BE575024-333F-4115-91E7-0886CE2F7C7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3429A-4996-4E8A-9907-26EBCB65C05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655AF-C603-43CA-9AB9-46F21F484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6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1/23/2020 8:52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26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1/23/2020 8:52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381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55AF-C603-43CA-9AB9-46F21F4844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55AF-C603-43CA-9AB9-46F21F4844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3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380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463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5371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213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631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0761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2140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2394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30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18818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349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1630495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FA9D7-9CD8-41BC-B0CB-510313C07A99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5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a-blinova@bk.ru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1" y="2708920"/>
            <a:ext cx="7681913" cy="1523495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0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Перечень документов и материалов для проведения </a:t>
            </a:r>
            <a:r>
              <a:rPr lang="ru-RU" sz="4000" dirty="0" err="1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аккредитационной</a:t>
            </a:r>
            <a:r>
              <a:rPr lang="ru-RU" sz="40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 экспертизы образовательных программ</a:t>
            </a:r>
            <a:endParaRPr lang="ru-RU" sz="40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1" y="4797152"/>
            <a:ext cx="7681913" cy="1370012"/>
          </a:xfrm>
        </p:spPr>
        <p:txBody>
          <a:bodyPr>
            <a:normAutofit/>
          </a:bodyPr>
          <a:lstStyle/>
          <a:p>
            <a:pPr marL="0" indent="0" algn="r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0" i="1" dirty="0" err="1" smtClean="0">
                <a:solidFill>
                  <a:srgbClr val="000000"/>
                </a:solidFill>
              </a:rPr>
              <a:t>Блинова</a:t>
            </a:r>
            <a:r>
              <a:rPr lang="ru-RU" b="0" i="1" dirty="0" smtClean="0">
                <a:solidFill>
                  <a:srgbClr val="000000"/>
                </a:solidFill>
              </a:rPr>
              <a:t> А.С.</a:t>
            </a:r>
          </a:p>
          <a:p>
            <a:pPr marL="0" indent="0" algn="r">
              <a:lnSpc>
                <a:spcPct val="90000"/>
              </a:lnSpc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000000"/>
                </a:solidFill>
              </a:rPr>
              <a:t>Заместитель начальника УМУ</a:t>
            </a:r>
            <a:endParaRPr lang="ru-RU" b="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5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365127"/>
            <a:ext cx="7831782" cy="61560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Сроки введения в действие ФГОС ВО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в университете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73723"/>
              </p:ext>
            </p:extLst>
          </p:nvPr>
        </p:nvGraphicFramePr>
        <p:xfrm>
          <a:off x="323530" y="1825625"/>
          <a:ext cx="8496943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391"/>
                <a:gridCol w="1933080"/>
                <a:gridCol w="2124236"/>
                <a:gridCol w="21242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Специальность</a:t>
                      </a:r>
                      <a:endParaRPr lang="ru-RU" sz="2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ФГОС ВО</a:t>
                      </a:r>
                      <a:endParaRPr lang="ru-RU" sz="2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 ВГМУ  введен в действие с</a:t>
                      </a:r>
                      <a:endParaRPr lang="ru-RU" sz="2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Приказ ректора</a:t>
                      </a:r>
                      <a:endParaRPr lang="ru-RU" sz="2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31.05.01 Лечебное дело </a:t>
                      </a:r>
                      <a:endParaRPr lang="ru-RU" sz="2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09.02.2016</a:t>
                      </a:r>
                    </a:p>
                    <a:p>
                      <a:endParaRPr lang="ru-RU" sz="2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31.03.2016</a:t>
                      </a:r>
                      <a:endParaRPr lang="ru-RU" sz="2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№ 204 </a:t>
                      </a:r>
                    </a:p>
                    <a:p>
                      <a:r>
                        <a:rPr lang="ru-RU" sz="2000" b="1" dirty="0" smtClean="0"/>
                        <a:t>от 24.03.2016</a:t>
                      </a:r>
                      <a:endParaRPr lang="ru-RU" sz="2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31.05.02 Педиатрия </a:t>
                      </a:r>
                      <a:endParaRPr lang="ru-RU" sz="2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17.08.2015</a:t>
                      </a:r>
                      <a:endParaRPr lang="ru-RU" sz="2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28.09.2015</a:t>
                      </a:r>
                      <a:endParaRPr lang="ru-RU" sz="2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№ 704 </a:t>
                      </a:r>
                    </a:p>
                    <a:p>
                      <a:r>
                        <a:rPr lang="ru-RU" sz="2000" b="1" dirty="0" smtClean="0"/>
                        <a:t>от 28.09.2015</a:t>
                      </a:r>
                      <a:endParaRPr lang="ru-RU" sz="2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31.05.03 Стоматология</a:t>
                      </a:r>
                      <a:endParaRPr lang="ru-RU" sz="2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09.02.2016</a:t>
                      </a:r>
                      <a:endParaRPr lang="ru-RU" sz="2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31.03.2016</a:t>
                      </a:r>
                      <a:endParaRPr lang="ru-RU" sz="2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№ 204 </a:t>
                      </a:r>
                    </a:p>
                    <a:p>
                      <a:r>
                        <a:rPr lang="ru-RU" sz="2000" b="1" dirty="0" smtClean="0"/>
                        <a:t>от 24.03.2016</a:t>
                      </a:r>
                      <a:endParaRPr lang="ru-RU" sz="2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33.05.01 Фармация</a:t>
                      </a:r>
                      <a:endParaRPr lang="ru-RU" sz="2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11.08.2016</a:t>
                      </a:r>
                      <a:endParaRPr lang="ru-RU" sz="2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01.10.2016</a:t>
                      </a:r>
                      <a:endParaRPr lang="ru-RU" sz="2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№ 742 </a:t>
                      </a:r>
                    </a:p>
                    <a:p>
                      <a:r>
                        <a:rPr lang="ru-RU" sz="2000" b="1" dirty="0" smtClean="0"/>
                        <a:t>от 27.10.2016</a:t>
                      </a:r>
                      <a:endParaRPr lang="ru-RU" sz="2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32.05.01 Медико-профилактическое дело</a:t>
                      </a:r>
                      <a:endParaRPr lang="ru-RU" sz="2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ФГОС ВПО</a:t>
                      </a:r>
                      <a:endParaRPr lang="ru-RU" sz="2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ОП утверждена </a:t>
                      </a:r>
                    </a:p>
                    <a:p>
                      <a:r>
                        <a:rPr lang="ru-RU" sz="2000" b="1" dirty="0" smtClean="0"/>
                        <a:t>29.06.2016</a:t>
                      </a:r>
                      <a:endParaRPr lang="ru-RU" sz="2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№ 497</a:t>
                      </a:r>
                    </a:p>
                    <a:p>
                      <a:r>
                        <a:rPr lang="ru-RU" sz="2000" b="1" dirty="0" smtClean="0"/>
                        <a:t>От 29.06.2016</a:t>
                      </a:r>
                      <a:endParaRPr lang="ru-RU" sz="2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91883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628800"/>
            <a:ext cx="8382000" cy="55399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Порядок формирования и утверждения образовательной программы </a:t>
            </a:r>
            <a:br>
              <a:rPr lang="ru-RU" sz="2000" b="1" dirty="0" smtClean="0"/>
            </a:br>
            <a:r>
              <a:rPr lang="ru-RU" sz="2000" b="1" dirty="0" smtClean="0"/>
              <a:t>(</a:t>
            </a:r>
            <a:r>
              <a:rPr lang="ru-RU" sz="2000" b="1" dirty="0" err="1" smtClean="0"/>
              <a:t>специалитет</a:t>
            </a:r>
            <a:r>
              <a:rPr lang="ru-RU" sz="2000" b="1" dirty="0" smtClean="0"/>
              <a:t>, ординатура)</a:t>
            </a:r>
            <a:endParaRPr lang="ru-RU" sz="20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95712733"/>
              </p:ext>
            </p:extLst>
          </p:nvPr>
        </p:nvGraphicFramePr>
        <p:xfrm>
          <a:off x="402540" y="1628800"/>
          <a:ext cx="860757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91644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398" y="1628800"/>
            <a:ext cx="8382000" cy="55399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Порядок формирования и утверждения образовательной программы </a:t>
            </a:r>
            <a:br>
              <a:rPr lang="ru-RU" sz="2000" b="1" dirty="0" smtClean="0"/>
            </a:br>
            <a:r>
              <a:rPr lang="ru-RU" sz="2000" b="1" dirty="0" smtClean="0"/>
              <a:t>(</a:t>
            </a:r>
            <a:r>
              <a:rPr lang="ru-RU" sz="2000" b="1" dirty="0" err="1" smtClean="0"/>
              <a:t>специалитет</a:t>
            </a:r>
            <a:r>
              <a:rPr lang="ru-RU" sz="2000" b="1" dirty="0" smtClean="0"/>
              <a:t>, ординатура)</a:t>
            </a:r>
            <a:endParaRPr lang="ru-RU" sz="20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40628137"/>
              </p:ext>
            </p:extLst>
          </p:nvPr>
        </p:nvGraphicFramePr>
        <p:xfrm>
          <a:off x="628491" y="1628800"/>
          <a:ext cx="830999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8341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11560" y="365127"/>
            <a:ext cx="7903790" cy="61560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1" dirty="0" smtClean="0">
                <a:solidFill>
                  <a:schemeClr val="bg1"/>
                </a:solidFill>
              </a:rPr>
              <a:t>Оценочные средства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75B86B-F40E-4EF8-9B60-04534885A072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01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490537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bg1"/>
                </a:solidFill>
              </a:rPr>
              <a:t>Фонд оценочных средств для </a:t>
            </a:r>
            <a:r>
              <a:rPr lang="ru-RU" altLang="ru-RU" sz="2400" b="1" i="1" u="sng" dirty="0" smtClean="0">
                <a:solidFill>
                  <a:schemeClr val="bg1"/>
                </a:solidFill>
              </a:rPr>
              <a:t>промежуточной</a:t>
            </a:r>
            <a:r>
              <a:rPr lang="ru-RU" altLang="ru-RU" sz="2400" b="1" u="sng" dirty="0" smtClean="0">
                <a:solidFill>
                  <a:schemeClr val="bg1"/>
                </a:solidFill>
              </a:rPr>
              <a:t> 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аттестации: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328612" y="1389063"/>
            <a:ext cx="8640763" cy="4967288"/>
          </a:xfrm>
        </p:spPr>
        <p:txBody>
          <a:bodyPr/>
          <a:lstStyle/>
          <a:p>
            <a:r>
              <a:rPr lang="ru-RU" altLang="ru-RU" sz="2800" b="1" i="1" dirty="0" smtClean="0">
                <a:solidFill>
                  <a:srgbClr val="C00000"/>
                </a:solidFill>
              </a:rPr>
              <a:t>Перечень  компетенций </a:t>
            </a:r>
            <a:r>
              <a:rPr lang="ru-RU" altLang="ru-RU" sz="2800" b="1" dirty="0" smtClean="0"/>
              <a:t>с указанием </a:t>
            </a:r>
            <a:r>
              <a:rPr lang="ru-RU" altLang="ru-RU" sz="2800" b="1" i="1" dirty="0" smtClean="0">
                <a:solidFill>
                  <a:srgbClr val="C00000"/>
                </a:solidFill>
              </a:rPr>
              <a:t>этапов </a:t>
            </a:r>
            <a:r>
              <a:rPr lang="ru-RU" altLang="ru-RU" sz="2800" b="1" dirty="0" smtClean="0"/>
              <a:t>формирования в процессе освоения ОП;</a:t>
            </a:r>
          </a:p>
          <a:p>
            <a:r>
              <a:rPr lang="ru-RU" altLang="ru-RU" sz="2800" b="1" dirty="0" smtClean="0"/>
              <a:t>Описание </a:t>
            </a:r>
            <a:r>
              <a:rPr lang="ru-RU" altLang="ru-RU" sz="2800" b="1" i="1" dirty="0" smtClean="0">
                <a:solidFill>
                  <a:srgbClr val="C00000"/>
                </a:solidFill>
              </a:rPr>
              <a:t>показателей и критериев </a:t>
            </a:r>
            <a:r>
              <a:rPr lang="ru-RU" altLang="ru-RU" sz="2800" b="1" dirty="0" smtClean="0"/>
              <a:t>оценивания компетенций на различных этапах их формирования, описание </a:t>
            </a:r>
            <a:r>
              <a:rPr lang="ru-RU" altLang="ru-RU" sz="2800" b="1" i="1" dirty="0" smtClean="0">
                <a:solidFill>
                  <a:srgbClr val="C00000"/>
                </a:solidFill>
              </a:rPr>
              <a:t>шкал оценивания</a:t>
            </a:r>
            <a:r>
              <a:rPr lang="ru-RU" altLang="ru-RU" sz="2800" b="1" dirty="0" smtClean="0"/>
              <a:t>;</a:t>
            </a:r>
          </a:p>
          <a:p>
            <a:r>
              <a:rPr lang="ru-RU" altLang="ru-RU" sz="2800" b="1" i="1" dirty="0" smtClean="0">
                <a:solidFill>
                  <a:srgbClr val="C00000"/>
                </a:solidFill>
              </a:rPr>
              <a:t>Типовые контрольные задания </a:t>
            </a:r>
            <a:r>
              <a:rPr lang="ru-RU" altLang="ru-RU" sz="2800" b="1" dirty="0" smtClean="0"/>
              <a:t>или иные материалы, необходимые для оценки ЗУН и (или) опыта деятельности;</a:t>
            </a:r>
          </a:p>
          <a:p>
            <a:r>
              <a:rPr lang="ru-RU" altLang="ru-RU" sz="2800" b="1" dirty="0" smtClean="0"/>
              <a:t>Методические материалы, определяющие процедуру оценивания ЗУН и (или) опыта деятельности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F8D2A4-ED63-404F-A3D7-A198B3C80FA0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37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91512" cy="57626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Фонд оценочных средств для государственное </a:t>
            </a:r>
            <a:r>
              <a:rPr lang="ru-RU" altLang="ru-RU" sz="2400" b="1" i="1" u="sng" dirty="0" smtClean="0">
                <a:solidFill>
                  <a:schemeClr val="bg1"/>
                </a:solidFill>
              </a:rPr>
              <a:t>итоговой 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аттестации:</a:t>
            </a:r>
            <a:endParaRPr lang="ru-RU" altLang="ru-RU" sz="2400" dirty="0" smtClean="0">
              <a:solidFill>
                <a:schemeClr val="bg1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67544" y="1628799"/>
            <a:ext cx="8425631" cy="4320481"/>
          </a:xfrm>
        </p:spPr>
        <p:txBody>
          <a:bodyPr>
            <a:normAutofit/>
          </a:bodyPr>
          <a:lstStyle/>
          <a:p>
            <a:r>
              <a:rPr lang="ru-RU" altLang="ru-RU" sz="2800" b="1" i="1" dirty="0" smtClean="0">
                <a:solidFill>
                  <a:srgbClr val="C00000"/>
                </a:solidFill>
              </a:rPr>
              <a:t>Перечень</a:t>
            </a:r>
            <a:r>
              <a:rPr lang="ru-RU" altLang="ru-RU" sz="2800" b="1" dirty="0" smtClean="0"/>
              <a:t>  </a:t>
            </a:r>
            <a:r>
              <a:rPr lang="ru-RU" altLang="ru-RU" sz="2800" b="1" i="1" dirty="0" smtClean="0">
                <a:solidFill>
                  <a:srgbClr val="C00000"/>
                </a:solidFill>
              </a:rPr>
              <a:t>компетенций,</a:t>
            </a:r>
            <a:r>
              <a:rPr lang="ru-RU" altLang="ru-RU" sz="2800" b="1" dirty="0" smtClean="0"/>
              <a:t> которыми должны овладеть обучающиеся </a:t>
            </a:r>
            <a:r>
              <a:rPr lang="ru-RU" altLang="ru-RU" sz="2800" b="1" i="1" dirty="0" smtClean="0">
                <a:solidFill>
                  <a:srgbClr val="C00000"/>
                </a:solidFill>
              </a:rPr>
              <a:t>в результате освоения ОП</a:t>
            </a:r>
            <a:r>
              <a:rPr lang="ru-RU" altLang="ru-RU" sz="2800" b="1" dirty="0" smtClean="0"/>
              <a:t>;</a:t>
            </a:r>
          </a:p>
          <a:p>
            <a:r>
              <a:rPr lang="ru-RU" altLang="ru-RU" sz="2800" b="1" dirty="0" smtClean="0"/>
              <a:t>Описание </a:t>
            </a:r>
            <a:r>
              <a:rPr lang="ru-RU" altLang="ru-RU" sz="2800" b="1" i="1" dirty="0" smtClean="0">
                <a:solidFill>
                  <a:srgbClr val="C00000"/>
                </a:solidFill>
              </a:rPr>
              <a:t>показателей и критериев </a:t>
            </a:r>
            <a:r>
              <a:rPr lang="ru-RU" altLang="ru-RU" sz="2800" b="1" dirty="0" smtClean="0"/>
              <a:t>оценивания компетенций, а также </a:t>
            </a:r>
            <a:r>
              <a:rPr lang="ru-RU" altLang="ru-RU" sz="2800" b="1" i="1" dirty="0" smtClean="0">
                <a:solidFill>
                  <a:srgbClr val="C00000"/>
                </a:solidFill>
              </a:rPr>
              <a:t>шкал оценивания</a:t>
            </a:r>
            <a:r>
              <a:rPr lang="ru-RU" altLang="ru-RU" sz="2800" b="1" dirty="0" smtClean="0"/>
              <a:t>;</a:t>
            </a:r>
          </a:p>
          <a:p>
            <a:r>
              <a:rPr lang="ru-RU" altLang="ru-RU" sz="2800" b="1" i="1" dirty="0" smtClean="0">
                <a:solidFill>
                  <a:srgbClr val="C00000"/>
                </a:solidFill>
              </a:rPr>
              <a:t>Типовые контрольные задания </a:t>
            </a:r>
            <a:r>
              <a:rPr lang="ru-RU" altLang="ru-RU" sz="2800" b="1" dirty="0" smtClean="0"/>
              <a:t>или иные материалы, необходимые для </a:t>
            </a:r>
            <a:r>
              <a:rPr lang="ru-RU" altLang="ru-RU" sz="2800" b="1" i="1" dirty="0" smtClean="0">
                <a:solidFill>
                  <a:srgbClr val="C00000"/>
                </a:solidFill>
              </a:rPr>
              <a:t>оценивания результатов освоения ОП</a:t>
            </a:r>
            <a:r>
              <a:rPr lang="ru-RU" altLang="ru-RU" sz="2800" b="1" dirty="0" smtClean="0"/>
              <a:t>;</a:t>
            </a:r>
          </a:p>
          <a:p>
            <a:r>
              <a:rPr lang="ru-RU" altLang="ru-RU" sz="2800" b="1" i="1" dirty="0" smtClean="0">
                <a:solidFill>
                  <a:srgbClr val="C00000"/>
                </a:solidFill>
              </a:rPr>
              <a:t>Методические материалы</a:t>
            </a:r>
            <a:r>
              <a:rPr lang="ru-RU" altLang="ru-RU" sz="2800" b="1" dirty="0" smtClean="0"/>
              <a:t>, определяющие процедуру оценивания </a:t>
            </a:r>
            <a:r>
              <a:rPr lang="ru-RU" altLang="ru-RU" sz="2800" b="1" i="1" dirty="0" smtClean="0">
                <a:solidFill>
                  <a:srgbClr val="C00000"/>
                </a:solidFill>
              </a:rPr>
              <a:t>результатов освоения ОП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B7BD10-B8D4-481D-AB04-23150D4AC8C6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39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9532" y="1408003"/>
            <a:ext cx="8382000" cy="44319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ООП профессионального образования</a:t>
            </a:r>
            <a:endParaRPr lang="ru-RU" sz="24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099440"/>
              </p:ext>
            </p:extLst>
          </p:nvPr>
        </p:nvGraphicFramePr>
        <p:xfrm>
          <a:off x="233736" y="1897740"/>
          <a:ext cx="8742040" cy="454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22040"/>
                <a:gridCol w="3723857"/>
                <a:gridCol w="2696143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Документы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Уровень профессионального образования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Расписание учебных занятий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Утв. проректором</a:t>
                      </a:r>
                      <a:r>
                        <a:rPr lang="ru-RU" baseline="0" dirty="0" smtClean="0"/>
                        <a:t> по УР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СПО</a:t>
                      </a:r>
                    </a:p>
                    <a:p>
                      <a:r>
                        <a:rPr lang="ru-RU" b="1" dirty="0" smtClean="0"/>
                        <a:t>ВО </a:t>
                      </a:r>
                      <a:r>
                        <a:rPr lang="ru-RU" sz="1600" b="1" dirty="0" smtClean="0"/>
                        <a:t>(</a:t>
                      </a:r>
                      <a:r>
                        <a:rPr lang="ru-RU" sz="1600" b="1" dirty="0" err="1" smtClean="0"/>
                        <a:t>специалитет</a:t>
                      </a:r>
                      <a:r>
                        <a:rPr lang="ru-RU" sz="1600" b="1" dirty="0" smtClean="0"/>
                        <a:t>, аспирантура, ординатура)</a:t>
                      </a:r>
                      <a:endParaRPr lang="ru-RU" sz="16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Расписание промежуточных аттестаций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Приказ</a:t>
                      </a:r>
                      <a:r>
                        <a:rPr lang="ru-RU" baseline="0" dirty="0" smtClean="0"/>
                        <a:t> о сроках проведения, расписания, утв. проректором по УР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СПО</a:t>
                      </a:r>
                    </a:p>
                    <a:p>
                      <a:r>
                        <a:rPr lang="ru-RU" b="1" dirty="0" smtClean="0"/>
                        <a:t>ВО </a:t>
                      </a:r>
                      <a:r>
                        <a:rPr lang="ru-RU" sz="1400" b="1" dirty="0" smtClean="0"/>
                        <a:t>(</a:t>
                      </a:r>
                      <a:r>
                        <a:rPr lang="ru-RU" sz="1400" b="1" dirty="0" err="1" smtClean="0"/>
                        <a:t>специалитет</a:t>
                      </a:r>
                      <a:r>
                        <a:rPr lang="ru-RU" sz="1400" b="1" dirty="0" smtClean="0"/>
                        <a:t>, аспирантура, ординатура)</a:t>
                      </a:r>
                      <a:endParaRPr lang="ru-RU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Расписание государственной итоговой аттестации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Расписания, утв. проректором по УР 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СПО</a:t>
                      </a:r>
                    </a:p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ВО </a:t>
                      </a:r>
                      <a:r>
                        <a:rPr lang="ru-RU" sz="1400" b="1" dirty="0" smtClean="0"/>
                        <a:t>(</a:t>
                      </a:r>
                      <a:r>
                        <a:rPr lang="ru-RU" sz="1400" b="1" dirty="0" err="1" smtClean="0"/>
                        <a:t>специалитет</a:t>
                      </a:r>
                      <a:r>
                        <a:rPr lang="ru-RU" sz="1400" b="1" dirty="0" smtClean="0"/>
                        <a:t>, аспирантура, ординатура)</a:t>
                      </a:r>
                      <a:endParaRPr lang="ru-RU" sz="1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Индивидуальные учебные планы обучающихся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ВО (аспирантура)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9455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5" y="1404102"/>
            <a:ext cx="8382000" cy="44319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ООП профессионального образования</a:t>
            </a:r>
            <a:endParaRPr lang="ru-RU" sz="24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458893"/>
              </p:ext>
            </p:extLst>
          </p:nvPr>
        </p:nvGraphicFramePr>
        <p:xfrm>
          <a:off x="261283" y="1939825"/>
          <a:ext cx="8650505" cy="47073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30797"/>
                <a:gridCol w="1400259"/>
                <a:gridCol w="2219449"/>
              </a:tblGrid>
              <a:tr h="10446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Документы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Уровень профессионального образования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Программа государственной итоговой аттестации, требования к выпускным квалификационным работам, а также критерии оценки знаний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СПО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Программы практик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СПО, ВО </a:t>
                      </a:r>
                      <a:r>
                        <a:rPr lang="ru-RU" sz="1400" b="1" dirty="0" smtClean="0"/>
                        <a:t>(</a:t>
                      </a:r>
                      <a:r>
                        <a:rPr lang="ru-RU" sz="1400" b="1" dirty="0" err="1" smtClean="0"/>
                        <a:t>специалитет</a:t>
                      </a:r>
                      <a:r>
                        <a:rPr lang="ru-RU" sz="1400" b="1" dirty="0" smtClean="0"/>
                        <a:t>)</a:t>
                      </a:r>
                      <a:endParaRPr lang="ru-RU" sz="1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Документы, подтверждающие разработку ОП университета совместно с заинтересованными работодателями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СПО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Документы, содержащие информацию об индивидуальном учете результатов освоения обучающимися ОП, предусмотренные локальными нормативными актами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СПО, </a:t>
                      </a:r>
                    </a:p>
                    <a:p>
                      <a:r>
                        <a:rPr lang="ru-RU" b="1" dirty="0" smtClean="0"/>
                        <a:t>ВО (</a:t>
                      </a:r>
                      <a:r>
                        <a:rPr lang="ru-RU" b="1" dirty="0" err="1" smtClean="0"/>
                        <a:t>специалитет</a:t>
                      </a:r>
                      <a:r>
                        <a:rPr lang="ru-RU" b="1" dirty="0" smtClean="0"/>
                        <a:t>, аспирантура, ординатура)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093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9768" y="1556792"/>
            <a:ext cx="8382000" cy="4431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ООП  профессионального образования</a:t>
            </a:r>
            <a:endParaRPr lang="ru-RU" sz="28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494284"/>
              </p:ext>
            </p:extLst>
          </p:nvPr>
        </p:nvGraphicFramePr>
        <p:xfrm>
          <a:off x="218801" y="2204864"/>
          <a:ext cx="8712967" cy="4114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0240"/>
                <a:gridCol w="2808312"/>
                <a:gridCol w="2376264"/>
                <a:gridCol w="1368151"/>
              </a:tblGrid>
              <a:tr h="8641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Документы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Уровень профессионального образования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Отчетность обучающихся по практикам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(Дневники, отчеты, аттестационные листы, характеристики обучающихся), оценочный материал и результаты аттестации по практикам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СПО,</a:t>
                      </a:r>
                    </a:p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ВО (</a:t>
                      </a:r>
                      <a:r>
                        <a:rPr lang="ru-RU" b="1" dirty="0" err="1" smtClean="0"/>
                        <a:t>специалитет</a:t>
                      </a:r>
                      <a:r>
                        <a:rPr lang="ru-RU" b="1" dirty="0" smtClean="0"/>
                        <a:t>, аспирантура, </a:t>
                      </a:r>
                      <a:r>
                        <a:rPr lang="ru-RU" b="1" dirty="0" err="1" smtClean="0"/>
                        <a:t>одинатура</a:t>
                      </a:r>
                      <a:r>
                        <a:rPr lang="ru-RU" b="1" dirty="0" smtClean="0"/>
                        <a:t>)</a:t>
                      </a:r>
                    </a:p>
                    <a:p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Индивидуальные учебные планы обучающихся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СПО,</a:t>
                      </a:r>
                    </a:p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ВО (</a:t>
                      </a:r>
                      <a:r>
                        <a:rPr lang="ru-RU" b="1" dirty="0" err="1" smtClean="0"/>
                        <a:t>специалитет</a:t>
                      </a:r>
                      <a:r>
                        <a:rPr lang="ru-RU" b="1" dirty="0" smtClean="0"/>
                        <a:t>, ординатура)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 наличии такой формы обучения</a:t>
                      </a:r>
                      <a:endParaRPr lang="ru-RU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03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5" y="1381109"/>
            <a:ext cx="8382000" cy="4431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ООП  профессионального образования</a:t>
            </a:r>
            <a:endParaRPr lang="ru-RU" sz="28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649261"/>
              </p:ext>
            </p:extLst>
          </p:nvPr>
        </p:nvGraphicFramePr>
        <p:xfrm>
          <a:off x="230052" y="1916832"/>
          <a:ext cx="8712967" cy="4724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73738"/>
                <a:gridCol w="2022806"/>
                <a:gridCol w="2592288"/>
                <a:gridCol w="12241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Документы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Уровень профессионального образования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Выпускные квалификационные</a:t>
                      </a:r>
                      <a:r>
                        <a:rPr lang="ru-RU" b="1" baseline="0" dirty="0" smtClean="0"/>
                        <a:t> работы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Для ВО (отзывы, рецензии руководителей)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СПО,</a:t>
                      </a:r>
                    </a:p>
                    <a:p>
                      <a:r>
                        <a:rPr lang="ru-RU" b="1" dirty="0" smtClean="0"/>
                        <a:t>ВО (</a:t>
                      </a:r>
                      <a:r>
                        <a:rPr lang="ru-RU" b="1" dirty="0" err="1" smtClean="0"/>
                        <a:t>специалитет</a:t>
                      </a:r>
                      <a:r>
                        <a:rPr lang="ru-RU" b="1" dirty="0" smtClean="0"/>
                        <a:t>)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 smtClean="0"/>
                        <a:t>При наличии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Протоколы заседаний ГЭК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СПО,ВО </a:t>
                      </a:r>
                      <a:r>
                        <a:rPr lang="ru-RU" sz="1600" b="1" dirty="0" smtClean="0"/>
                        <a:t>(</a:t>
                      </a:r>
                      <a:r>
                        <a:rPr lang="ru-RU" sz="1600" b="1" dirty="0" err="1" smtClean="0"/>
                        <a:t>специалитет</a:t>
                      </a:r>
                      <a:r>
                        <a:rPr lang="ru-RU" sz="1600" b="1" dirty="0" smtClean="0"/>
                        <a:t>, аспирантура, ординатура)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Заключения председателя ГЭК о соблюдении процедурных вопросов при проведении ГЭ и при защите выпускной квалификационной работы подавшего апелляцию выпускника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СПО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При</a:t>
                      </a:r>
                      <a:r>
                        <a:rPr lang="ru-RU" b="1" baseline="0" dirty="0" smtClean="0"/>
                        <a:t> наличии</a:t>
                      </a:r>
                      <a:endParaRPr lang="ru-RU" b="1" dirty="0" smtClean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593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874" y="1506169"/>
            <a:ext cx="8382000" cy="554680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0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Нормативная база</a:t>
            </a:r>
            <a:endParaRPr lang="ru-RU" sz="40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62162" y="2246911"/>
            <a:ext cx="8458309" cy="4088432"/>
          </a:xfrm>
        </p:spPr>
        <p:txBody>
          <a:bodyPr>
            <a:normAutofit fontScale="92500" lnSpcReduction="20000"/>
          </a:bodyPr>
          <a:lstStyle/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ru-RU" sz="2400" b="0" i="0" dirty="0" smtClean="0">
                <a:solidFill>
                  <a:srgbClr val="000000"/>
                </a:solidFill>
                <a:latin typeface="Calibri"/>
              </a:rPr>
              <a:t>Приказ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Минобрнауки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России от 09.11.2016 № 1385                                    «Об утверждении перечней документов и материалов, необходимых для проведения аккредитационной экспертизы с выездом (без выезда) в организацию, осуществляющую образовательную деятельность, или ее филиалы»: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ru-RU" sz="2400" dirty="0" smtClean="0">
              <a:solidFill>
                <a:srgbClr val="000000"/>
              </a:solidFill>
              <a:latin typeface="Calibri"/>
            </a:endParaRPr>
          </a:p>
          <a:p>
            <a:pPr marL="393192" indent="-393192" algn="just" defTabSz="9144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Tx/>
            </a:pPr>
            <a:r>
              <a:rPr lang="ru-RU" sz="2200" b="0" i="0" dirty="0" smtClean="0">
                <a:solidFill>
                  <a:srgbClr val="000000"/>
                </a:solidFill>
                <a:latin typeface="Calibri"/>
              </a:rPr>
              <a:t>по ООП среднего профессионального образования (приложение № 2);</a:t>
            </a:r>
          </a:p>
          <a:p>
            <a:pPr marL="393192" indent="-393192" algn="just" defTabSz="9144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Tx/>
            </a:pPr>
            <a:r>
              <a:rPr lang="ru-RU" sz="2200" dirty="0" smtClean="0">
                <a:solidFill>
                  <a:srgbClr val="000000"/>
                </a:solidFill>
                <a:latin typeface="Calibri"/>
              </a:rPr>
              <a:t>по ООП ВО – программам </a:t>
            </a:r>
            <a:r>
              <a:rPr lang="ru-RU" sz="2200" dirty="0" err="1" smtClean="0">
                <a:solidFill>
                  <a:srgbClr val="000000"/>
                </a:solidFill>
                <a:latin typeface="Calibri"/>
              </a:rPr>
              <a:t>бакалавриата</a:t>
            </a:r>
            <a:r>
              <a:rPr lang="ru-RU" sz="2200" dirty="0" smtClean="0">
                <a:solidFill>
                  <a:srgbClr val="000000"/>
                </a:solidFill>
                <a:latin typeface="Calibri"/>
              </a:rPr>
              <a:t>, программам </a:t>
            </a:r>
            <a:r>
              <a:rPr lang="ru-RU" sz="2200" dirty="0" err="1" smtClean="0">
                <a:solidFill>
                  <a:srgbClr val="000000"/>
                </a:solidFill>
                <a:latin typeface="Calibri"/>
              </a:rPr>
              <a:t>специалитета</a:t>
            </a:r>
            <a:r>
              <a:rPr lang="ru-RU" sz="2200" dirty="0" smtClean="0">
                <a:solidFill>
                  <a:srgbClr val="000000"/>
                </a:solidFill>
                <a:latin typeface="Calibri"/>
              </a:rPr>
              <a:t> и программам магистратуры (приложение № 3);</a:t>
            </a:r>
          </a:p>
          <a:p>
            <a:pPr marL="393192" indent="-393192" algn="just" defTabSz="9144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Tx/>
            </a:pPr>
            <a:r>
              <a:rPr lang="ru-RU" sz="2200" dirty="0" smtClean="0">
                <a:solidFill>
                  <a:srgbClr val="000000"/>
                </a:solidFill>
                <a:latin typeface="Calibri"/>
              </a:rPr>
              <a:t>по ООП ВО – программам подготовки научно-педагогических кадров в аспирантуре (приложение № 4);</a:t>
            </a:r>
          </a:p>
          <a:p>
            <a:pPr marL="393192" indent="-393192" algn="just" defTabSz="9144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Tx/>
            </a:pPr>
            <a:r>
              <a:rPr lang="ru-RU" sz="2200" dirty="0" smtClean="0">
                <a:solidFill>
                  <a:srgbClr val="000000"/>
                </a:solidFill>
                <a:latin typeface="Calibri"/>
              </a:rPr>
              <a:t>по ООП ВО – программам ординатуры (приложение № 5).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382000" cy="4431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ООП  профессионального образования</a:t>
            </a:r>
            <a:endParaRPr lang="ru-RU" sz="28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26486"/>
              </p:ext>
            </p:extLst>
          </p:nvPr>
        </p:nvGraphicFramePr>
        <p:xfrm>
          <a:off x="172143" y="2060848"/>
          <a:ext cx="8712969" cy="438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84376"/>
                <a:gridCol w="1594463"/>
                <a:gridCol w="2149953"/>
                <a:gridCol w="15841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Документы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Уровень профессионального образования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Договоры об организации и проведении производственной практики, заключенные между университетом и организациями, осуществляющими деятельность по профилю ОП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СПО,</a:t>
                      </a:r>
                    </a:p>
                    <a:p>
                      <a:r>
                        <a:rPr lang="ru-RU" b="1" dirty="0" smtClean="0"/>
                        <a:t>ВО (</a:t>
                      </a:r>
                      <a:r>
                        <a:rPr lang="ru-RU" b="1" dirty="0" err="1" smtClean="0"/>
                        <a:t>специалитет</a:t>
                      </a:r>
                      <a:r>
                        <a:rPr lang="ru-RU" b="1" dirty="0" smtClean="0"/>
                        <a:t>, аспирантура, ординатура)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Для аспирантуры, ординатуры</a:t>
                      </a:r>
                      <a:r>
                        <a:rPr lang="ru-RU" sz="1600" baseline="0" dirty="0" smtClean="0"/>
                        <a:t> – ….«проведении практик»……</a:t>
                      </a:r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Научные доклады об основных результатах</a:t>
                      </a:r>
                      <a:r>
                        <a:rPr lang="ru-RU" b="1" baseline="0" dirty="0" smtClean="0"/>
                        <a:t> подготовленных обучающимися научно-квалификационных работ (диссертаций)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ВО (аспирантура)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 наличии 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176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966409"/>
            <a:ext cx="8382000" cy="44319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ООП  профессионального образования</a:t>
            </a:r>
            <a:endParaRPr lang="ru-RU" sz="28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027154"/>
              </p:ext>
            </p:extLst>
          </p:nvPr>
        </p:nvGraphicFramePr>
        <p:xfrm>
          <a:off x="179512" y="1528061"/>
          <a:ext cx="8712969" cy="502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0200"/>
                <a:gridCol w="3312368"/>
                <a:gridCol w="2232248"/>
                <a:gridCol w="13681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Документы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Уровень профессионального образования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Штатное расписание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копии трудовых договоров с педагогическими работниками, трудовых книжек, документы</a:t>
                      </a:r>
                      <a:r>
                        <a:rPr lang="ru-RU" b="1" baseline="0" dirty="0" smtClean="0"/>
                        <a:t> об образовании и (или) квалификации, </a:t>
                      </a:r>
                    </a:p>
                    <a:p>
                      <a:r>
                        <a:rPr lang="ru-RU" b="1" i="1" u="sng" baseline="0" dirty="0" smtClean="0"/>
                        <a:t>решение аттестационной комиссии об установлении первой (высшей) квалификационной категории по должностям педагогических работников</a:t>
                      </a:r>
                      <a:r>
                        <a:rPr lang="ru-RU" b="1" baseline="0" dirty="0" smtClean="0"/>
                        <a:t>.</a:t>
                      </a:r>
                    </a:p>
                    <a:p>
                      <a:r>
                        <a:rPr lang="ru-RU" b="1" u="sng" baseline="0" dirty="0" smtClean="0"/>
                        <a:t>Индивидуальные планы работы НПР</a:t>
                      </a:r>
                      <a:endParaRPr lang="ru-RU" u="sng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СПО,</a:t>
                      </a:r>
                    </a:p>
                    <a:p>
                      <a:r>
                        <a:rPr lang="ru-RU" b="1" dirty="0" smtClean="0"/>
                        <a:t>ВО (</a:t>
                      </a:r>
                      <a:r>
                        <a:rPr lang="ru-RU" b="1" dirty="0" err="1" smtClean="0"/>
                        <a:t>специалитет</a:t>
                      </a:r>
                      <a:r>
                        <a:rPr lang="ru-RU" b="1" dirty="0" smtClean="0"/>
                        <a:t>, аспирантура, ординатура)</a:t>
                      </a:r>
                    </a:p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r>
                        <a:rPr lang="ru-RU" b="1" i="1" u="sng" dirty="0" smtClean="0"/>
                        <a:t>только для СПО</a:t>
                      </a:r>
                    </a:p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ВО (</a:t>
                      </a:r>
                      <a:r>
                        <a:rPr lang="ru-RU" b="1" dirty="0" err="1" smtClean="0"/>
                        <a:t>специалитет</a:t>
                      </a:r>
                      <a:r>
                        <a:rPr lang="ru-RU" b="1" dirty="0" smtClean="0"/>
                        <a:t>, аспирантура, ординатура)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u="sng" dirty="0" smtClean="0"/>
                        <a:t>при</a:t>
                      </a:r>
                      <a:r>
                        <a:rPr lang="ru-RU" b="1" i="1" u="sng" baseline="0" dirty="0" smtClean="0"/>
                        <a:t> наличии</a:t>
                      </a:r>
                      <a:endParaRPr lang="ru-RU" b="1" i="1" u="sng" dirty="0" smtClean="0"/>
                    </a:p>
                    <a:p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3909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5" y="1700808"/>
            <a:ext cx="8382000" cy="4431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ООП  профессионального образования</a:t>
            </a:r>
            <a:endParaRPr lang="ru-RU" sz="28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117328"/>
              </p:ext>
            </p:extLst>
          </p:nvPr>
        </p:nvGraphicFramePr>
        <p:xfrm>
          <a:off x="230050" y="2348880"/>
          <a:ext cx="8712969" cy="3749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84376"/>
                <a:gridCol w="1594463"/>
                <a:gridCol w="2365977"/>
                <a:gridCol w="13681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Документы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Уровень профессионального образования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Документы, подтверждающие наличие (или право использования) в</a:t>
                      </a:r>
                      <a:r>
                        <a:rPr lang="ru-RU" b="1" baseline="0" dirty="0" smtClean="0"/>
                        <a:t> университете электронно-библиотечной системы (электронной библиотеки) и электронной информационно-образовательной среды, соответствующих требованиям ФГОС 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Договоры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СПО,</a:t>
                      </a:r>
                    </a:p>
                    <a:p>
                      <a:r>
                        <a:rPr lang="ru-RU" b="1" dirty="0" smtClean="0"/>
                        <a:t>ВО (</a:t>
                      </a:r>
                      <a:r>
                        <a:rPr lang="ru-RU" b="1" dirty="0" err="1" smtClean="0"/>
                        <a:t>специалитет</a:t>
                      </a:r>
                      <a:r>
                        <a:rPr lang="ru-RU" b="1" dirty="0" smtClean="0"/>
                        <a:t>, аспирантура, ординатура)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880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382000" cy="4431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ООП  профессионального образования</a:t>
            </a:r>
            <a:endParaRPr lang="ru-RU" sz="28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5131"/>
              </p:ext>
            </p:extLst>
          </p:nvPr>
        </p:nvGraphicFramePr>
        <p:xfrm>
          <a:off x="195371" y="2276872"/>
          <a:ext cx="8782330" cy="3840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68352"/>
                <a:gridCol w="1512168"/>
                <a:gridCol w="2160240"/>
                <a:gridCol w="19415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Документы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Уровень профессионального образования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ФГОС ВО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Документы, подтверждающие соответствие требованиям ФГОС укомплектованности библиотечного фонда университета</a:t>
                      </a:r>
                      <a:r>
                        <a:rPr lang="ru-RU" sz="1600" b="1" baseline="0" dirty="0" smtClean="0"/>
                        <a:t> печатными и (или) электронными изданиями основной и дополнительной учебной литературы по дисциплинам всех учебных циклов, официальными, справочно-библиографическими и периодическими изданиями</a:t>
                      </a:r>
                      <a:endParaRPr lang="ru-RU" sz="16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СПО (+),</a:t>
                      </a:r>
                    </a:p>
                    <a:p>
                      <a:r>
                        <a:rPr lang="ru-RU" sz="1600" b="1" i="1" u="sng" dirty="0" smtClean="0"/>
                        <a:t>ВО (</a:t>
                      </a:r>
                      <a:r>
                        <a:rPr lang="ru-RU" sz="1600" b="1" i="1" u="sng" dirty="0" err="1" smtClean="0"/>
                        <a:t>специалитет</a:t>
                      </a:r>
                      <a:r>
                        <a:rPr lang="ru-RU" sz="1600" b="1" i="1" u="sng" dirty="0" smtClean="0"/>
                        <a:t>)</a:t>
                      </a:r>
                      <a:endParaRPr lang="ru-RU" sz="1600" b="1" i="1" u="sng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u="sng" dirty="0" err="1" smtClean="0"/>
                        <a:t>Осн</a:t>
                      </a:r>
                      <a:r>
                        <a:rPr lang="ru-RU" sz="1600" u="sng" dirty="0" smtClean="0"/>
                        <a:t>. лит.</a:t>
                      </a:r>
                      <a:r>
                        <a:rPr lang="ru-RU" sz="1600" u="sng" baseline="0" dirty="0" smtClean="0"/>
                        <a:t> </a:t>
                      </a:r>
                      <a:r>
                        <a:rPr lang="ru-RU" sz="1600" baseline="0" dirty="0" smtClean="0"/>
                        <a:t>– не менее 50экз</a:t>
                      </a:r>
                      <a:r>
                        <a:rPr lang="ru-RU" sz="1600" dirty="0" smtClean="0"/>
                        <a:t>./100чел;</a:t>
                      </a:r>
                    </a:p>
                    <a:p>
                      <a:r>
                        <a:rPr lang="ru-RU" sz="1600" u="sng" dirty="0" smtClean="0"/>
                        <a:t>доп. л.</a:t>
                      </a:r>
                      <a:r>
                        <a:rPr lang="ru-RU" sz="1600" dirty="0" smtClean="0"/>
                        <a:t> – не менее 25экз./100 чел.</a:t>
                      </a:r>
                    </a:p>
                    <a:p>
                      <a:r>
                        <a:rPr lang="ru-RU" sz="1600" u="sng" dirty="0" smtClean="0"/>
                        <a:t>Электронная библ</a:t>
                      </a:r>
                      <a:r>
                        <a:rPr lang="ru-RU" sz="1600" dirty="0" smtClean="0"/>
                        <a:t>. – одновременный доступ не менее 25% обучающихся                                                                                                                                                                </a:t>
                      </a:r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258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382000" cy="4431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ООП  профессионального образования</a:t>
            </a:r>
            <a:endParaRPr lang="ru-RU" sz="28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264657"/>
              </p:ext>
            </p:extLst>
          </p:nvPr>
        </p:nvGraphicFramePr>
        <p:xfrm>
          <a:off x="305694" y="2276872"/>
          <a:ext cx="8561684" cy="41177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19641"/>
                <a:gridCol w="1550921"/>
                <a:gridCol w="1991122"/>
              </a:tblGrid>
              <a:tr h="66563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Документы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Уровень профессионального образования</a:t>
                      </a:r>
                      <a:endParaRPr lang="ru-RU" sz="1600" dirty="0"/>
                    </a:p>
                  </a:txBody>
                  <a:tcPr anchor="ctr"/>
                </a:tc>
              </a:tr>
              <a:tr h="3294810">
                <a:tc>
                  <a:txBody>
                    <a:bodyPr/>
                    <a:lstStyle/>
                    <a:p>
                      <a:r>
                        <a:rPr lang="ru-RU" sz="1800" b="1" u="sng" dirty="0" smtClean="0"/>
                        <a:t>Документы, подтверждающие наличие в</a:t>
                      </a:r>
                      <a:r>
                        <a:rPr lang="ru-RU" sz="1800" b="1" u="sng" baseline="0" dirty="0" smtClean="0"/>
                        <a:t> университете материально-технической базы</a:t>
                      </a:r>
                      <a:r>
                        <a:rPr lang="ru-RU" sz="1800" b="1" baseline="0" dirty="0" smtClean="0"/>
                        <a:t>, соответствующей требованиям ФГОС и обеспечивающей проведение всех видов лабораторных работ и практических занятий, дисциплинарной, междисциплинарной и модульной подготовки, учебной практики, предусмотренных учебным планом.</a:t>
                      </a:r>
                    </a:p>
                    <a:p>
                      <a:r>
                        <a:rPr lang="ru-RU" sz="1800" b="1" u="sng" baseline="0" dirty="0" smtClean="0"/>
                        <a:t>А также, документы для практической и научно-исследовательской работ обучающихся</a:t>
                      </a:r>
                      <a:r>
                        <a:rPr lang="ru-RU" sz="1800" b="1" baseline="0" dirty="0" smtClean="0"/>
                        <a:t>, предусмотренных учебным планом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СПО,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ru-RU" sz="1800" b="1" dirty="0" smtClean="0"/>
                        <a:t>ВО (</a:t>
                      </a:r>
                      <a:r>
                        <a:rPr lang="ru-RU" sz="1800" b="1" dirty="0" err="1" smtClean="0"/>
                        <a:t>специалитет</a:t>
                      </a:r>
                      <a:r>
                        <a:rPr lang="ru-RU" sz="1800" b="1" dirty="0" smtClean="0"/>
                        <a:t>, аспирантура, ординатура)</a:t>
                      </a:r>
                    </a:p>
                    <a:p>
                      <a:endParaRPr lang="ru-RU" sz="1800" b="1" dirty="0" smtClean="0"/>
                    </a:p>
                    <a:p>
                      <a:endParaRPr lang="ru-RU" sz="1800" b="1" dirty="0" smtClean="0"/>
                    </a:p>
                    <a:p>
                      <a:endParaRPr lang="ru-RU" sz="1800" b="1" dirty="0" smtClean="0"/>
                    </a:p>
                    <a:p>
                      <a:endParaRPr lang="ru-RU" sz="1800" b="1" dirty="0" smtClean="0"/>
                    </a:p>
                    <a:p>
                      <a:r>
                        <a:rPr lang="ru-RU" sz="1800" b="1" dirty="0" smtClean="0"/>
                        <a:t>ВО (</a:t>
                      </a:r>
                      <a:r>
                        <a:rPr lang="ru-RU" sz="1800" b="1" dirty="0" err="1" smtClean="0"/>
                        <a:t>специалитет</a:t>
                      </a:r>
                      <a:r>
                        <a:rPr lang="ru-RU" sz="1800" b="1" dirty="0" smtClean="0"/>
                        <a:t>)</a:t>
                      </a:r>
                      <a:endParaRPr lang="ru-RU" sz="18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886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5327" y="1484784"/>
            <a:ext cx="8382000" cy="4431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ООП  профессионального образования</a:t>
            </a:r>
            <a:endParaRPr lang="ru-RU" sz="28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056021"/>
              </p:ext>
            </p:extLst>
          </p:nvPr>
        </p:nvGraphicFramePr>
        <p:xfrm>
          <a:off x="279303" y="2060848"/>
          <a:ext cx="8598024" cy="45765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7324"/>
                <a:gridCol w="2947894"/>
                <a:gridCol w="2292806"/>
              </a:tblGrid>
              <a:tr h="69890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Документы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Уровень профессионального образования</a:t>
                      </a:r>
                      <a:endParaRPr lang="ru-RU" sz="1600" dirty="0"/>
                    </a:p>
                  </a:txBody>
                  <a:tcPr anchor="ctr"/>
                </a:tc>
              </a:tr>
              <a:tr h="1193263">
                <a:tc>
                  <a:txBody>
                    <a:bodyPr/>
                    <a:lstStyle/>
                    <a:p>
                      <a:r>
                        <a:rPr lang="ru-RU" sz="1800" b="1" u="none" dirty="0" smtClean="0"/>
                        <a:t>Документы</a:t>
                      </a:r>
                      <a:r>
                        <a:rPr lang="ru-RU" sz="1800" b="1" u="none" baseline="0" dirty="0" smtClean="0"/>
                        <a:t> и материалы о результатах научно-исследовательской работы обучающихся </a:t>
                      </a:r>
                      <a:endParaRPr lang="ru-RU" sz="1800" b="1" u="none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u="none" baseline="0" dirty="0" smtClean="0"/>
                        <a:t>патенты, свидетельства, научные статьи, дипломы выставок, конкурсов</a:t>
                      </a:r>
                      <a:endParaRPr lang="ru-RU" sz="1800" u="none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ВО (</a:t>
                      </a:r>
                      <a:r>
                        <a:rPr lang="ru-RU" sz="1800" b="1" dirty="0" err="1" smtClean="0"/>
                        <a:t>специалитет</a:t>
                      </a:r>
                      <a:r>
                        <a:rPr lang="ru-RU" sz="1800" b="1" dirty="0" smtClean="0"/>
                        <a:t>, аспирантура)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93263">
                <a:tc>
                  <a:txBody>
                    <a:bodyPr/>
                    <a:lstStyle/>
                    <a:p>
                      <a:r>
                        <a:rPr lang="ru-RU" sz="1800" b="1" u="none" dirty="0" smtClean="0"/>
                        <a:t>Договоры о создании университетом кафедр и иных структурных подразделений, обеспечивающих практическую подготовку обучающихся, на базе иных организаций, осуществляющих деятельность по профилю соответствующей ОП</a:t>
                      </a:r>
                      <a:r>
                        <a:rPr lang="ru-RU" sz="1800" b="1" u="none" baseline="0" dirty="0" smtClean="0"/>
                        <a:t> </a:t>
                      </a:r>
                      <a:endParaRPr lang="ru-RU" sz="1800" b="1" u="non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u="none" dirty="0" smtClean="0"/>
                        <a:t>Договор</a:t>
                      </a:r>
                      <a:endParaRPr lang="ru-RU" sz="1800" u="non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СПО,</a:t>
                      </a:r>
                    </a:p>
                    <a:p>
                      <a:r>
                        <a:rPr lang="ru-RU" sz="1800" b="1" dirty="0" smtClean="0"/>
                        <a:t>ВО (</a:t>
                      </a:r>
                      <a:r>
                        <a:rPr lang="ru-RU" sz="1800" b="1" dirty="0" err="1" smtClean="0"/>
                        <a:t>специалитет</a:t>
                      </a:r>
                      <a:r>
                        <a:rPr lang="ru-RU" sz="1800" b="1" dirty="0" smtClean="0"/>
                        <a:t>, аспирантура, ординатура)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845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7146" y="1556792"/>
            <a:ext cx="8382000" cy="4431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ООП  профессионального образования</a:t>
            </a:r>
            <a:endParaRPr lang="ru-RU" sz="28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035221"/>
              </p:ext>
            </p:extLst>
          </p:nvPr>
        </p:nvGraphicFramePr>
        <p:xfrm>
          <a:off x="260194" y="2142816"/>
          <a:ext cx="8568952" cy="4297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56384"/>
                <a:gridCol w="1368152"/>
                <a:gridCol w="2160240"/>
                <a:gridCol w="1584176"/>
              </a:tblGrid>
              <a:tr h="69890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Документы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Уровень профессионального образования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</a:tr>
              <a:tr h="90523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Результаты независимой оценки качества подготовки обучающихся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СПО,</a:t>
                      </a:r>
                    </a:p>
                    <a:p>
                      <a:r>
                        <a:rPr lang="ru-RU" b="1" dirty="0" smtClean="0"/>
                        <a:t>ВП (</a:t>
                      </a:r>
                      <a:r>
                        <a:rPr lang="ru-RU" b="1" dirty="0" err="1" smtClean="0"/>
                        <a:t>специалитет</a:t>
                      </a:r>
                      <a:r>
                        <a:rPr lang="ru-RU" b="1" dirty="0" smtClean="0"/>
                        <a:t>, аспирантура, ординатура)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При наличии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49368">
                <a:tc>
                  <a:txBody>
                    <a:bodyPr/>
                    <a:lstStyle/>
                    <a:p>
                      <a:r>
                        <a:rPr lang="ru-RU" b="1" u="none" dirty="0" smtClean="0"/>
                        <a:t>Документы, подтверждающие общественную аккредитацию организации в российских, иностранных и международных организациях и профессионально-общественную аккредитацию ОП </a:t>
                      </a:r>
                      <a:endParaRPr lang="ru-RU" b="1" u="non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u="none" dirty="0" smtClean="0"/>
                        <a:t>Сертификат </a:t>
                      </a:r>
                      <a:endParaRPr lang="ru-RU" u="non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СПО,</a:t>
                      </a:r>
                    </a:p>
                    <a:p>
                      <a:r>
                        <a:rPr lang="ru-RU" b="1" dirty="0" smtClean="0"/>
                        <a:t>ВП (</a:t>
                      </a:r>
                      <a:r>
                        <a:rPr lang="ru-RU" b="1" dirty="0" err="1" smtClean="0"/>
                        <a:t>специалитет</a:t>
                      </a:r>
                      <a:r>
                        <a:rPr lang="ru-RU" b="1" dirty="0" smtClean="0"/>
                        <a:t>, аспирантура, ординатура)</a:t>
                      </a:r>
                    </a:p>
                    <a:p>
                      <a:endParaRPr lang="ru-RU" b="1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 наличии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352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5" y="332656"/>
            <a:ext cx="8382000" cy="44319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Локальные нормативные акты</a:t>
            </a:r>
            <a:endParaRPr lang="ru-RU" sz="32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59042"/>
              </p:ext>
            </p:extLst>
          </p:nvPr>
        </p:nvGraphicFramePr>
        <p:xfrm>
          <a:off x="230051" y="1484784"/>
          <a:ext cx="8712969" cy="5125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84376"/>
                <a:gridCol w="1512168"/>
                <a:gridCol w="2232248"/>
                <a:gridCol w="15841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Документы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Уровень профессионального образования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Порядок разработки и утверждения образовательных программ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Положение 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СПО, ВО (</a:t>
                      </a:r>
                      <a:r>
                        <a:rPr lang="ru-RU" b="1" dirty="0" err="1" smtClean="0"/>
                        <a:t>специалитет</a:t>
                      </a:r>
                      <a:r>
                        <a:rPr lang="ru-RU" b="1" dirty="0" smtClean="0"/>
                        <a:t>, аспирантура, ординатура)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Для аспирантуры</a:t>
                      </a:r>
                      <a:r>
                        <a:rPr lang="ru-RU" sz="1400" b="1" baseline="0" dirty="0" smtClean="0"/>
                        <a:t> также </a:t>
                      </a:r>
                      <a:r>
                        <a:rPr lang="ru-RU" sz="1400" b="1" dirty="0" smtClean="0"/>
                        <a:t>индивидуальных учебных планов</a:t>
                      </a:r>
                      <a:endParaRPr lang="ru-RU" sz="1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Режим занятий обучающихся 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СПО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Порядок организации и осуществления образовательной деятельности обучающихся по индивидуальным учебным планам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Положение 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СПО,</a:t>
                      </a:r>
                    </a:p>
                    <a:p>
                      <a:r>
                        <a:rPr lang="ru-RU" b="1" dirty="0" smtClean="0"/>
                        <a:t>ВО (</a:t>
                      </a:r>
                      <a:r>
                        <a:rPr lang="ru-RU" b="1" dirty="0" err="1" smtClean="0"/>
                        <a:t>специалитет</a:t>
                      </a:r>
                      <a:r>
                        <a:rPr lang="ru-RU" b="1" dirty="0" smtClean="0"/>
                        <a:t>)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Порядок организации и проведения текущего контроля успеваемости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Положение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СПО,</a:t>
                      </a:r>
                    </a:p>
                    <a:p>
                      <a:r>
                        <a:rPr lang="ru-RU" b="1" dirty="0" smtClean="0"/>
                        <a:t>ВО (</a:t>
                      </a:r>
                      <a:r>
                        <a:rPr lang="ru-RU" b="1" dirty="0" err="1" smtClean="0"/>
                        <a:t>специалитет</a:t>
                      </a:r>
                      <a:r>
                        <a:rPr lang="ru-RU" b="1" dirty="0" smtClean="0"/>
                        <a:t>, аспирантура)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049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453636"/>
            <a:ext cx="8382000" cy="443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Локальные нормативные акты</a:t>
            </a:r>
            <a:endParaRPr lang="ru-RU" sz="32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228962"/>
              </p:ext>
            </p:extLst>
          </p:nvPr>
        </p:nvGraphicFramePr>
        <p:xfrm>
          <a:off x="194048" y="1916832"/>
          <a:ext cx="8784976" cy="45879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70133"/>
                <a:gridCol w="2534128"/>
                <a:gridCol w="2280715"/>
              </a:tblGrid>
              <a:tr h="10179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Документы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Уровень профессионального образования</a:t>
                      </a:r>
                      <a:endParaRPr lang="ru-RU" dirty="0"/>
                    </a:p>
                  </a:txBody>
                  <a:tcPr anchor="ctr"/>
                </a:tc>
              </a:tr>
              <a:tr h="1466899">
                <a:tc>
                  <a:txBody>
                    <a:bodyPr/>
                    <a:lstStyle/>
                    <a:p>
                      <a:r>
                        <a:rPr lang="ru-RU" b="1" i="1" u="sng" dirty="0" smtClean="0"/>
                        <a:t>Порядок и формы проведения промежуточной аттестации</a:t>
                      </a:r>
                      <a:r>
                        <a:rPr lang="ru-RU" b="1" dirty="0" smtClean="0"/>
                        <a:t>, устанавливающий ее периодичность и систему оценок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Положение, приказ,</a:t>
                      </a:r>
                    </a:p>
                    <a:p>
                      <a:r>
                        <a:rPr lang="ru-RU" dirty="0" smtClean="0"/>
                        <a:t>учебный план, положение о рейтинговой оценке, кафедра 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СПО,</a:t>
                      </a:r>
                    </a:p>
                    <a:p>
                      <a:r>
                        <a:rPr lang="ru-RU" b="1" i="1" u="sng" dirty="0" smtClean="0"/>
                        <a:t>ВО (</a:t>
                      </a:r>
                      <a:r>
                        <a:rPr lang="ru-RU" b="1" i="1" u="sng" dirty="0" err="1" smtClean="0"/>
                        <a:t>специалитет</a:t>
                      </a:r>
                      <a:r>
                        <a:rPr lang="ru-RU" b="1" i="1" u="sng" dirty="0" smtClean="0"/>
                        <a:t>, аспирантура, ординатура</a:t>
                      </a:r>
                      <a:r>
                        <a:rPr lang="ru-RU" b="1" i="1" dirty="0" smtClean="0"/>
                        <a:t>)</a:t>
                      </a:r>
                      <a:endParaRPr lang="ru-RU" b="1" i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33161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Хранение в архивах информации о результатах освоения обучающимися ОП и о поощрении обучающихся на бумажных и (или) электронных носителях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СПО,</a:t>
                      </a:r>
                    </a:p>
                    <a:p>
                      <a:r>
                        <a:rPr lang="ru-RU" b="1" dirty="0" smtClean="0"/>
                        <a:t>ВО (</a:t>
                      </a:r>
                      <a:r>
                        <a:rPr lang="ru-RU" b="1" dirty="0" err="1" smtClean="0"/>
                        <a:t>специалитет</a:t>
                      </a:r>
                      <a:r>
                        <a:rPr lang="ru-RU" b="1" dirty="0" smtClean="0"/>
                        <a:t>, аспирантура, ординатура)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665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Порядок и форму проведения итоговой аттестации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Положение, программа ГИА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СПО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3347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996" y="404664"/>
            <a:ext cx="8382000" cy="44319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Локальные нормативные акты</a:t>
            </a:r>
            <a:endParaRPr lang="ru-RU" sz="32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109750"/>
              </p:ext>
            </p:extLst>
          </p:nvPr>
        </p:nvGraphicFramePr>
        <p:xfrm>
          <a:off x="179512" y="1232227"/>
          <a:ext cx="8712969" cy="5242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6464"/>
                <a:gridCol w="1368152"/>
                <a:gridCol w="2232248"/>
                <a:gridCol w="9361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Документы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Уровень профессионального образования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Порядок организации</a:t>
                      </a:r>
                      <a:r>
                        <a:rPr lang="ru-RU" b="1" baseline="0" dirty="0" smtClean="0"/>
                        <a:t> освоения элективных дисциплин (модулей)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Положение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ВО (</a:t>
                      </a:r>
                      <a:r>
                        <a:rPr lang="ru-RU" b="1" dirty="0" err="1" smtClean="0"/>
                        <a:t>специалитет</a:t>
                      </a:r>
                      <a:r>
                        <a:rPr lang="ru-RU" b="1" dirty="0" smtClean="0"/>
                        <a:t>, аспирантура, ординатура)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Факультативных (</a:t>
                      </a:r>
                      <a:r>
                        <a:rPr lang="ru-RU" sz="1400" dirty="0" err="1" smtClean="0"/>
                        <a:t>асп</a:t>
                      </a:r>
                      <a:r>
                        <a:rPr lang="ru-RU" sz="1400" dirty="0" smtClean="0"/>
                        <a:t>., орд.)</a:t>
                      </a:r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Порядок ускоренного обучения по индивидуальному плану обучающегося, который имеет среднее профессиональное или высшее образование, и (или) обучается по ОП СПО либо по ОП ВО, и (или) имеет способности и (или) уровень развития, позволяющие освоить ОП в более короткий срок по сравнению со сроком получения высшего</a:t>
                      </a:r>
                      <a:r>
                        <a:rPr lang="ru-RU" b="1" baseline="0" dirty="0" smtClean="0"/>
                        <a:t> образования по ОП, установленным университетом, в соответствии с ФГОС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ВО (</a:t>
                      </a:r>
                      <a:r>
                        <a:rPr lang="ru-RU" b="1" dirty="0" err="1" smtClean="0"/>
                        <a:t>специалитет</a:t>
                      </a:r>
                      <a:r>
                        <a:rPr lang="ru-RU" b="1" dirty="0" smtClean="0"/>
                        <a:t>)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494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129662" y="620688"/>
            <a:ext cx="6768752" cy="36004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Порядок организации образовательной деятельности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284024"/>
              </p:ext>
            </p:extLst>
          </p:nvPr>
        </p:nvGraphicFramePr>
        <p:xfrm>
          <a:off x="291861" y="1484784"/>
          <a:ext cx="8525036" cy="50092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91222"/>
                <a:gridCol w="2333814"/>
              </a:tblGrid>
              <a:tr h="4273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нормативного документа 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принятия, № 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46359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1. Об утверждении Порядка организации и осуществления образовательной деятельности по образовательным программам</a:t>
                      </a:r>
                      <a:r>
                        <a:rPr lang="ru-RU" sz="1700" baseline="0" dirty="0" smtClean="0"/>
                        <a:t> высшего образования – программам </a:t>
                      </a:r>
                      <a:r>
                        <a:rPr lang="ru-RU" sz="1700" baseline="0" dirty="0" err="1" smtClean="0"/>
                        <a:t>бакалавриата</a:t>
                      </a:r>
                      <a:r>
                        <a:rPr lang="ru-RU" sz="1700" baseline="0" dirty="0" smtClean="0"/>
                        <a:t>, программам  </a:t>
                      </a:r>
                      <a:r>
                        <a:rPr lang="ru-RU" sz="1700" baseline="0" dirty="0" err="1" smtClean="0"/>
                        <a:t>специалитета</a:t>
                      </a:r>
                      <a:r>
                        <a:rPr lang="ru-RU" sz="1700" baseline="0" dirty="0" smtClean="0"/>
                        <a:t>, программам магистратуры</a:t>
                      </a:r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Приказ </a:t>
                      </a:r>
                      <a:r>
                        <a:rPr lang="ru-RU" sz="1700" dirty="0" err="1" smtClean="0"/>
                        <a:t>Минобрнауки</a:t>
                      </a:r>
                      <a:r>
                        <a:rPr lang="ru-RU" sz="1700" dirty="0" smtClean="0"/>
                        <a:t> России от 19 декабря 2013 г., № 1367 (ред.</a:t>
                      </a:r>
                      <a:r>
                        <a:rPr lang="ru-RU" sz="1700" baseline="0" dirty="0" smtClean="0"/>
                        <a:t> от 15.01.2015)</a:t>
                      </a:r>
                      <a:r>
                        <a:rPr lang="ru-RU" sz="1700" dirty="0" smtClean="0"/>
                        <a:t> </a:t>
                      </a:r>
                      <a:endParaRPr lang="ru-RU" sz="1700" b="1" dirty="0"/>
                    </a:p>
                  </a:txBody>
                  <a:tcPr/>
                </a:tc>
              </a:tr>
              <a:tr h="961477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2.  Об утверждении Порядка организации и осуществления образовательной деятельности по образовательным программам</a:t>
                      </a:r>
                      <a:r>
                        <a:rPr lang="ru-RU" sz="1700" baseline="0" dirty="0" smtClean="0"/>
                        <a:t> высшего образования – программам ординатуры</a:t>
                      </a:r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Приказ </a:t>
                      </a:r>
                      <a:r>
                        <a:rPr lang="ru-RU" sz="1700" dirty="0" err="1" smtClean="0"/>
                        <a:t>Минобрнауки</a:t>
                      </a:r>
                      <a:r>
                        <a:rPr lang="ru-RU" sz="1700" dirty="0" smtClean="0"/>
                        <a:t> России от 19 ноября  2013 г., 1258</a:t>
                      </a:r>
                      <a:endParaRPr lang="ru-RU" sz="1700" b="1" dirty="0"/>
                    </a:p>
                  </a:txBody>
                  <a:tcPr/>
                </a:tc>
              </a:tr>
              <a:tr h="1246359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3. Об утверждении Порядка организации и осуществления образовательной деятельности по образовательным программам</a:t>
                      </a:r>
                      <a:r>
                        <a:rPr lang="ru-RU" sz="1700" baseline="0" dirty="0" smtClean="0"/>
                        <a:t> высшего образования – программам подготовки научно-педагогических кадров в аспирантуре (адъюнктуре)</a:t>
                      </a:r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Приказ </a:t>
                      </a:r>
                      <a:r>
                        <a:rPr lang="ru-RU" sz="1700" dirty="0" err="1" smtClean="0"/>
                        <a:t>Минобрнауки</a:t>
                      </a:r>
                      <a:r>
                        <a:rPr lang="ru-RU" sz="1700" dirty="0" smtClean="0"/>
                        <a:t>  России от 19 ноября  2013 г., 1259 (в ред. от 19.11.2013)</a:t>
                      </a:r>
                      <a:endParaRPr lang="ru-RU" sz="1700" b="1" dirty="0"/>
                    </a:p>
                  </a:txBody>
                  <a:tcPr/>
                </a:tc>
              </a:tr>
              <a:tr h="1078395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4. Об утверждении Порядка организации и осуществления образовательной деятельности по образовательным программам</a:t>
                      </a:r>
                      <a:r>
                        <a:rPr lang="ru-RU" sz="1700" baseline="0" dirty="0" smtClean="0"/>
                        <a:t> среднего профессионального образования </a:t>
                      </a:r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Приказ </a:t>
                      </a:r>
                      <a:r>
                        <a:rPr lang="ru-RU" sz="1700" dirty="0" err="1" smtClean="0"/>
                        <a:t>Минобрнауки</a:t>
                      </a:r>
                      <a:r>
                        <a:rPr lang="ru-RU" sz="1700" dirty="0" smtClean="0"/>
                        <a:t>  России от 14 июня  2013 г., 464 (ред.</a:t>
                      </a:r>
                      <a:r>
                        <a:rPr lang="ru-RU" sz="1700" baseline="0" dirty="0" smtClean="0"/>
                        <a:t> от 15.12.2014)</a:t>
                      </a:r>
                      <a:r>
                        <a:rPr lang="ru-RU" sz="1700" dirty="0" smtClean="0"/>
                        <a:t> </a:t>
                      </a:r>
                      <a:endParaRPr lang="ru-RU" sz="17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CCD5647-CFCD-4224-BDB1-C46C98A88F3A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533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5" y="1484784"/>
            <a:ext cx="8382000" cy="443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Локальные нормативные акты</a:t>
            </a:r>
            <a:endParaRPr lang="ru-RU" sz="32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330837"/>
              </p:ext>
            </p:extLst>
          </p:nvPr>
        </p:nvGraphicFramePr>
        <p:xfrm>
          <a:off x="219317" y="2060848"/>
          <a:ext cx="8734437" cy="45083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90716"/>
                <a:gridCol w="1536614"/>
                <a:gridCol w="2507107"/>
              </a:tblGrid>
              <a:tr h="8842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Документы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Уровень профессионального образования</a:t>
                      </a:r>
                      <a:endParaRPr lang="ru-RU" dirty="0"/>
                    </a:p>
                  </a:txBody>
                  <a:tcPr anchor="ctr"/>
                </a:tc>
              </a:tr>
              <a:tr h="117383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Порядок зачета университетом</a:t>
                      </a:r>
                      <a:r>
                        <a:rPr lang="ru-RU" b="1" baseline="0" dirty="0" smtClean="0"/>
                        <a:t> результатов освоения обучающимися учебных предметов, курсов, дисциплин (модулей), практики в других организациях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Положение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ВО (аспирантура)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0525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Порядок ускоренного обучения по индивидуальному плану обучающегося по программе аспирантура, который имеет диплом об окончании аспирантуры, и</a:t>
                      </a:r>
                      <a:r>
                        <a:rPr lang="ru-RU" sz="1600" b="1" baseline="0" dirty="0" smtClean="0"/>
                        <a:t> (или) </a:t>
                      </a:r>
                      <a:r>
                        <a:rPr lang="ru-RU" sz="1600" b="1" baseline="0" dirty="0" err="1" smtClean="0"/>
                        <a:t>канд.наук</a:t>
                      </a:r>
                      <a:r>
                        <a:rPr lang="ru-RU" sz="1600" b="1" baseline="0" dirty="0" smtClean="0"/>
                        <a:t>, и (или) </a:t>
                      </a:r>
                      <a:r>
                        <a:rPr lang="ru-RU" sz="1600" b="1" baseline="0" dirty="0" err="1" smtClean="0"/>
                        <a:t>док.наук</a:t>
                      </a:r>
                      <a:r>
                        <a:rPr lang="ru-RU" sz="1600" b="1" baseline="0" dirty="0" smtClean="0"/>
                        <a:t> и обучается по иной программе аспирантуры, и (или) способности и (или) уровень развития, позволяющие освоить программу аспирантуры в более короткий срок, чем установлено ФГОС</a:t>
                      </a:r>
                      <a:endParaRPr lang="ru-RU" sz="16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ВО (аспирантура)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385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7959" y="1628800"/>
            <a:ext cx="8382000" cy="443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Локальные нормативные акты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279853"/>
              </p:ext>
            </p:extLst>
          </p:nvPr>
        </p:nvGraphicFramePr>
        <p:xfrm>
          <a:off x="125325" y="2348880"/>
          <a:ext cx="8784976" cy="39828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70133"/>
                <a:gridCol w="2534128"/>
                <a:gridCol w="2280715"/>
              </a:tblGrid>
              <a:tr h="9249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Документы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профессионального образования</a:t>
                      </a:r>
                      <a:endParaRPr lang="ru-RU" dirty="0"/>
                    </a:p>
                  </a:txBody>
                  <a:tcPr anchor="ctr"/>
                </a:tc>
              </a:tr>
              <a:tr h="73127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Регламентирующие организацию проведения практик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Положение 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ВО (</a:t>
                      </a:r>
                      <a:r>
                        <a:rPr lang="ru-RU" b="1" dirty="0" err="1" smtClean="0"/>
                        <a:t>специалитет</a:t>
                      </a:r>
                      <a:r>
                        <a:rPr lang="ru-RU" b="1" dirty="0" smtClean="0"/>
                        <a:t>, ординатура)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26640"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Регламентирующие установление минимального объема контактной работы обучающихся с преподавателем, а также максимального объема занятий лекционного и семинарского типов при организации образовательного процесса по ОП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Положение о формировании ОП, в общей части ОП по специальности,</a:t>
                      </a:r>
                      <a:r>
                        <a:rPr lang="ru-RU" baseline="0" dirty="0" smtClean="0"/>
                        <a:t> направлению подготовки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ВО (</a:t>
                      </a:r>
                      <a:r>
                        <a:rPr lang="ru-RU" b="1" dirty="0" err="1" smtClean="0"/>
                        <a:t>специалитет</a:t>
                      </a:r>
                      <a:r>
                        <a:rPr lang="ru-RU" b="1" dirty="0" smtClean="0"/>
                        <a:t>)</a:t>
                      </a:r>
                    </a:p>
                    <a:p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748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0950" y="1313521"/>
            <a:ext cx="8382000" cy="443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Локальные нормативные акты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842463"/>
              </p:ext>
            </p:extLst>
          </p:nvPr>
        </p:nvGraphicFramePr>
        <p:xfrm>
          <a:off x="314473" y="1776717"/>
          <a:ext cx="8598025" cy="47525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10439"/>
                <a:gridCol w="2055406"/>
                <a:gridCol w="2232180"/>
              </a:tblGrid>
              <a:tr h="9268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Документы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Уровень профессионального образования</a:t>
                      </a:r>
                      <a:endParaRPr lang="ru-RU" dirty="0"/>
                    </a:p>
                  </a:txBody>
                  <a:tcPr anchor="ctr"/>
                </a:tc>
              </a:tr>
              <a:tr h="1204928"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Регламентирующие применение электронного обучения, дистанционных образовательных технологий при реализации ОП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Положение 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ВО (</a:t>
                      </a:r>
                      <a:r>
                        <a:rPr lang="ru-RU" b="1" dirty="0" err="1" smtClean="0"/>
                        <a:t>специалитет</a:t>
                      </a:r>
                      <a:r>
                        <a:rPr lang="ru-RU" b="1" dirty="0" smtClean="0"/>
                        <a:t>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2073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Порядок проведения и объем подготовки учебных занятий по физической культуре</a:t>
                      </a:r>
                      <a:r>
                        <a:rPr lang="ru-RU" b="1" baseline="0" dirty="0" smtClean="0"/>
                        <a:t> (физической подготовке) по программе </a:t>
                      </a:r>
                      <a:r>
                        <a:rPr lang="ru-RU" b="1" baseline="0" dirty="0" err="1" smtClean="0"/>
                        <a:t>бакалавриата</a:t>
                      </a:r>
                      <a:r>
                        <a:rPr lang="ru-RU" b="1" baseline="0" dirty="0" smtClean="0"/>
                        <a:t> и (или) программе </a:t>
                      </a:r>
                      <a:r>
                        <a:rPr lang="ru-RU" b="1" baseline="0" dirty="0" err="1" smtClean="0"/>
                        <a:t>специалитета</a:t>
                      </a:r>
                      <a:r>
                        <a:rPr lang="ru-RU" b="1" baseline="0" dirty="0" smtClean="0"/>
                        <a:t> при заочной форме обучения, а также при освоении ОП инвалидами и лицами с ограниченными возможностями здоровья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Положение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ВО (</a:t>
                      </a:r>
                      <a:r>
                        <a:rPr lang="ru-RU" b="1" dirty="0" err="1" smtClean="0"/>
                        <a:t>специалитет</a:t>
                      </a:r>
                      <a:r>
                        <a:rPr lang="ru-RU" b="1" dirty="0" smtClean="0"/>
                        <a:t>),</a:t>
                      </a:r>
                    </a:p>
                    <a:p>
                      <a:r>
                        <a:rPr lang="ru-RU" b="1" dirty="0" smtClean="0"/>
                        <a:t>ВО (</a:t>
                      </a:r>
                      <a:r>
                        <a:rPr lang="ru-RU" b="1" dirty="0" err="1" smtClean="0"/>
                        <a:t>бакалавриат</a:t>
                      </a:r>
                      <a:r>
                        <a:rPr lang="ru-RU" b="1" dirty="0" smtClean="0"/>
                        <a:t>)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013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401626"/>
            <a:ext cx="8382000" cy="443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Распорядительные акты</a:t>
            </a:r>
            <a:endParaRPr lang="ru-RU" sz="32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161308"/>
              </p:ext>
            </p:extLst>
          </p:nvPr>
        </p:nvGraphicFramePr>
        <p:xfrm>
          <a:off x="251520" y="1844824"/>
          <a:ext cx="8670032" cy="4648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68119"/>
                <a:gridCol w="3245048"/>
                <a:gridCol w="2456865"/>
              </a:tblGrid>
              <a:tr h="8986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Документы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Уровень профессионального образования</a:t>
                      </a:r>
                      <a:endParaRPr lang="ru-RU" dirty="0"/>
                    </a:p>
                  </a:txBody>
                  <a:tcPr anchor="ctr"/>
                </a:tc>
              </a:tr>
              <a:tr h="358662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 приеме лиц на обучение по ОП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Порядок приема, </a:t>
                      </a:r>
                    </a:p>
                    <a:p>
                      <a:r>
                        <a:rPr lang="ru-RU" sz="1700" baseline="0" dirty="0" smtClean="0"/>
                        <a:t>Положение о приемной комиссии,</a:t>
                      </a:r>
                    </a:p>
                    <a:p>
                      <a:r>
                        <a:rPr lang="ru-RU" sz="1700" baseline="0" dirty="0" smtClean="0"/>
                        <a:t>Положение об апелляционной комиссии,</a:t>
                      </a:r>
                    </a:p>
                    <a:p>
                      <a:r>
                        <a:rPr lang="ru-RU" sz="1700" dirty="0" smtClean="0"/>
                        <a:t>Приказ</a:t>
                      </a:r>
                      <a:r>
                        <a:rPr lang="ru-RU" sz="1700" baseline="0" dirty="0" smtClean="0"/>
                        <a:t> о составе приемной комиссии,</a:t>
                      </a:r>
                    </a:p>
                    <a:p>
                      <a:r>
                        <a:rPr lang="ru-RU" sz="1700" baseline="0" dirty="0" smtClean="0"/>
                        <a:t>Приказ о составе апелляционной комиссии,</a:t>
                      </a:r>
                    </a:p>
                    <a:p>
                      <a:r>
                        <a:rPr lang="ru-RU" sz="1700" baseline="0" dirty="0" smtClean="0"/>
                        <a:t>Приказ об экзаменационной комиссии для вступительных испытаний, проводимых вузом,</a:t>
                      </a:r>
                    </a:p>
                    <a:p>
                      <a:r>
                        <a:rPr lang="ru-RU" sz="1700" baseline="0" dirty="0" smtClean="0"/>
                        <a:t>Протоколы приемной комиссии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СПО,</a:t>
                      </a:r>
                    </a:p>
                    <a:p>
                      <a:r>
                        <a:rPr lang="ru-RU" b="1" dirty="0" smtClean="0"/>
                        <a:t>ВО </a:t>
                      </a:r>
                      <a:r>
                        <a:rPr lang="ru-RU" sz="1400" b="1" dirty="0" smtClean="0"/>
                        <a:t>(</a:t>
                      </a:r>
                      <a:r>
                        <a:rPr lang="ru-RU" sz="1400" b="1" dirty="0" err="1" smtClean="0"/>
                        <a:t>специалитет</a:t>
                      </a:r>
                      <a:r>
                        <a:rPr lang="ru-RU" sz="1400" b="1" dirty="0" smtClean="0"/>
                        <a:t>, аспирантура, ординатура)</a:t>
                      </a:r>
                      <a:endParaRPr lang="ru-RU" sz="1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900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5" y="1700808"/>
            <a:ext cx="8382000" cy="443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Распорядительные акты</a:t>
            </a:r>
            <a:endParaRPr lang="ru-RU" sz="32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001607"/>
              </p:ext>
            </p:extLst>
          </p:nvPr>
        </p:nvGraphicFramePr>
        <p:xfrm>
          <a:off x="86036" y="2299865"/>
          <a:ext cx="9000999" cy="3825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96256"/>
                <a:gridCol w="1904344"/>
                <a:gridCol w="2335795"/>
                <a:gridCol w="12646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Документы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профессионального образования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О приеме лиц на обучение по индивидуальному учебному плану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Приказ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СПО,</a:t>
                      </a:r>
                    </a:p>
                    <a:p>
                      <a:r>
                        <a:rPr lang="ru-RU" b="1" dirty="0" smtClean="0"/>
                        <a:t>ВО </a:t>
                      </a:r>
                      <a:r>
                        <a:rPr lang="ru-RU" sz="1200" b="1" dirty="0" smtClean="0"/>
                        <a:t>(</a:t>
                      </a:r>
                      <a:r>
                        <a:rPr lang="ru-RU" sz="1200" b="1" dirty="0" err="1" smtClean="0"/>
                        <a:t>специалитет</a:t>
                      </a:r>
                      <a:r>
                        <a:rPr lang="ru-RU" sz="1200" b="1" dirty="0" smtClean="0"/>
                        <a:t>,</a:t>
                      </a:r>
                      <a:r>
                        <a:rPr lang="ru-RU" sz="1200" b="1" baseline="0" dirty="0" smtClean="0"/>
                        <a:t> аспирантура, ординатура)</a:t>
                      </a:r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При наличии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 переводе обучающихся для получения образования по другой специальности или направлению подготовки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Приказ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СПО,</a:t>
                      </a:r>
                    </a:p>
                    <a:p>
                      <a:r>
                        <a:rPr lang="ru-RU" b="1" dirty="0" smtClean="0"/>
                        <a:t>ВО </a:t>
                      </a:r>
                      <a:r>
                        <a:rPr lang="ru-RU" sz="1400" b="1" dirty="0" smtClean="0"/>
                        <a:t>(</a:t>
                      </a:r>
                      <a:r>
                        <a:rPr lang="ru-RU" sz="1400" b="1" dirty="0" err="1" smtClean="0"/>
                        <a:t>специалитет</a:t>
                      </a:r>
                      <a:r>
                        <a:rPr lang="ru-RU" sz="1400" b="1" dirty="0" smtClean="0"/>
                        <a:t>, аспирантура, ординатура)</a:t>
                      </a:r>
                      <a:endParaRPr lang="ru-RU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При наличии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 направлении на практику обучающихся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Приказ 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СПО,</a:t>
                      </a:r>
                    </a:p>
                    <a:p>
                      <a:r>
                        <a:rPr lang="ru-RU" b="1" dirty="0" smtClean="0"/>
                        <a:t>ВО </a:t>
                      </a:r>
                      <a:r>
                        <a:rPr lang="ru-RU" sz="1100" b="1" dirty="0" smtClean="0"/>
                        <a:t>(</a:t>
                      </a:r>
                      <a:r>
                        <a:rPr lang="ru-RU" sz="1100" b="1" dirty="0" err="1" smtClean="0"/>
                        <a:t>специалитет</a:t>
                      </a:r>
                      <a:r>
                        <a:rPr lang="ru-RU" sz="1100" b="1" dirty="0" smtClean="0"/>
                        <a:t>, аспирантура, ординатура)</a:t>
                      </a:r>
                      <a:endParaRPr lang="ru-RU" sz="11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98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996" y="1430996"/>
            <a:ext cx="8382000" cy="4431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Распорядительные акты</a:t>
            </a:r>
            <a:endParaRPr lang="ru-RU" sz="28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275457"/>
              </p:ext>
            </p:extLst>
          </p:nvPr>
        </p:nvGraphicFramePr>
        <p:xfrm>
          <a:off x="192959" y="1958365"/>
          <a:ext cx="8712969" cy="45491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6424"/>
                <a:gridCol w="1728192"/>
                <a:gridCol w="1944216"/>
                <a:gridCol w="12241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Документы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Уровень профессионального образования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О допуске обучающихся к государственной</a:t>
                      </a:r>
                      <a:r>
                        <a:rPr lang="ru-RU" b="1" baseline="0" dirty="0" smtClean="0"/>
                        <a:t> итоговой аттестации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Приказ 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СПО, ВО </a:t>
                      </a:r>
                      <a:r>
                        <a:rPr lang="ru-RU" sz="1200" b="1" dirty="0" smtClean="0"/>
                        <a:t>(</a:t>
                      </a:r>
                      <a:r>
                        <a:rPr lang="ru-RU" sz="1200" b="1" dirty="0" err="1" smtClean="0"/>
                        <a:t>специалитет</a:t>
                      </a:r>
                      <a:r>
                        <a:rPr lang="ru-RU" sz="1200" b="1" dirty="0" smtClean="0"/>
                        <a:t>, аспирантура, ординатура)</a:t>
                      </a:r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Об утверждении состава</a:t>
                      </a:r>
                      <a:r>
                        <a:rPr lang="ru-RU" b="1" baseline="0" dirty="0" smtClean="0"/>
                        <a:t> государственной экзаменационной комиссии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приказ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СПО,</a:t>
                      </a:r>
                    </a:p>
                    <a:p>
                      <a:r>
                        <a:rPr lang="ru-RU" b="1" dirty="0" smtClean="0"/>
                        <a:t>ВО </a:t>
                      </a:r>
                      <a:r>
                        <a:rPr lang="ru-RU" sz="1200" b="1" dirty="0" smtClean="0"/>
                        <a:t>(</a:t>
                      </a:r>
                      <a:r>
                        <a:rPr lang="ru-RU" sz="1200" b="1" dirty="0" err="1" smtClean="0"/>
                        <a:t>специалитет</a:t>
                      </a:r>
                      <a:r>
                        <a:rPr lang="ru-RU" sz="1200" b="1" dirty="0" smtClean="0"/>
                        <a:t>, аспирантура, ординатура)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 закреплении за студентами тем выпускных квалификационных работ и назначении руководителей и консультантов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Приказ 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СПО,</a:t>
                      </a:r>
                    </a:p>
                    <a:p>
                      <a:r>
                        <a:rPr lang="ru-RU" b="1" dirty="0" smtClean="0"/>
                        <a:t>ВО (</a:t>
                      </a:r>
                      <a:r>
                        <a:rPr lang="ru-RU" b="1" dirty="0" err="1" smtClean="0"/>
                        <a:t>специалитет</a:t>
                      </a:r>
                      <a:r>
                        <a:rPr lang="ru-RU" b="1" dirty="0" smtClean="0"/>
                        <a:t>)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Научные</a:t>
                      </a:r>
                      <a:r>
                        <a:rPr lang="ru-RU" sz="1200" baseline="0" dirty="0" smtClean="0"/>
                        <a:t> руководители, темы НИР для аспирантуры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Отчисление обучающихся по ОП из университета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Приказ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СПО,</a:t>
                      </a:r>
                    </a:p>
                    <a:p>
                      <a:r>
                        <a:rPr lang="ru-RU" b="1" dirty="0" smtClean="0"/>
                        <a:t>ВО </a:t>
                      </a:r>
                      <a:r>
                        <a:rPr lang="ru-RU" sz="1050" b="1" dirty="0" smtClean="0"/>
                        <a:t>(</a:t>
                      </a:r>
                      <a:r>
                        <a:rPr lang="ru-RU" sz="1050" b="1" dirty="0" err="1" smtClean="0"/>
                        <a:t>специалитет</a:t>
                      </a:r>
                      <a:r>
                        <a:rPr lang="ru-RU" sz="1050" b="1" dirty="0" smtClean="0"/>
                        <a:t>, аспирантура, ординатура)</a:t>
                      </a:r>
                      <a:endParaRPr lang="ru-RU" sz="105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029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68313" y="2380946"/>
            <a:ext cx="8218487" cy="66479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 smtClean="0">
                <a:solidFill>
                  <a:srgbClr val="C00000"/>
                </a:solidFill>
                <a:latin typeface="+mn-lt"/>
              </a:rPr>
              <a:t>БЛАГОДАРЮ ЗА ВНИМАНИЕ!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C88085-0728-4F05-9BDE-D0BE59675C04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36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одзаголовок 8"/>
          <p:cNvSpPr txBox="1">
            <a:spLocks/>
          </p:cNvSpPr>
          <p:nvPr/>
        </p:nvSpPr>
        <p:spPr bwMode="auto">
          <a:xfrm>
            <a:off x="2771800" y="3827445"/>
            <a:ext cx="43195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800" b="1" dirty="0">
                <a:latin typeface="+mn-lt"/>
                <a:cs typeface="+mn-cs"/>
              </a:rPr>
              <a:t>Контакты: 2-55-57-43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hlinkClick r:id="rId2"/>
              </a:rPr>
              <a:t>a-blinova@bk.ru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vsma00@mail.ru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835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8748" y="1422875"/>
            <a:ext cx="8382000" cy="4431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ООП профессионального образования</a:t>
            </a:r>
            <a:endParaRPr lang="ru-RU" sz="28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829586"/>
              </p:ext>
            </p:extLst>
          </p:nvPr>
        </p:nvGraphicFramePr>
        <p:xfrm>
          <a:off x="196860" y="1946755"/>
          <a:ext cx="8767629" cy="4511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82162"/>
                <a:gridCol w="2837543"/>
                <a:gridCol w="2080927"/>
                <a:gridCol w="1766997"/>
              </a:tblGrid>
              <a:tr h="7937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Документы 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Уровень </a:t>
                      </a:r>
                      <a:r>
                        <a:rPr lang="ru-RU" sz="1600" dirty="0" smtClean="0"/>
                        <a:t>профессионального образования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401802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Основная образовательная программа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Учебный план</a:t>
                      </a:r>
                    </a:p>
                    <a:p>
                      <a:r>
                        <a:rPr lang="ru-RU" dirty="0" smtClean="0"/>
                        <a:t>Календарный учебный график</a:t>
                      </a:r>
                    </a:p>
                    <a:p>
                      <a:r>
                        <a:rPr lang="ru-RU" dirty="0" smtClean="0"/>
                        <a:t>Рабочие программы учебных предметов</a:t>
                      </a:r>
                      <a:r>
                        <a:rPr lang="ru-RU" baseline="0" dirty="0" smtClean="0"/>
                        <a:t> (курсов, дисциплин/модулей)</a:t>
                      </a:r>
                    </a:p>
                    <a:p>
                      <a:r>
                        <a:rPr lang="ru-RU" baseline="0" dirty="0" smtClean="0"/>
                        <a:t>Оценочные и методические материалы</a:t>
                      </a:r>
                    </a:p>
                    <a:p>
                      <a:r>
                        <a:rPr lang="ru-RU" baseline="0" dirty="0" smtClean="0"/>
                        <a:t>Иные компоненты, обеспечивающие воспитание и обучение обучающихся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</a:t>
                      </a:r>
                    </a:p>
                    <a:p>
                      <a:r>
                        <a:rPr lang="ru-RU" dirty="0" smtClean="0"/>
                        <a:t>ВО (</a:t>
                      </a:r>
                      <a:r>
                        <a:rPr lang="ru-RU" dirty="0" err="1" smtClean="0"/>
                        <a:t>специалитет</a:t>
                      </a:r>
                      <a:r>
                        <a:rPr lang="ru-RU" dirty="0" smtClean="0"/>
                        <a:t>),</a:t>
                      </a:r>
                    </a:p>
                    <a:p>
                      <a:r>
                        <a:rPr lang="ru-RU" dirty="0" smtClean="0"/>
                        <a:t>ВО (аспирантура)</a:t>
                      </a:r>
                      <a:r>
                        <a:rPr lang="en-US" dirty="0" smtClean="0"/>
                        <a:t>, </a:t>
                      </a:r>
                      <a:r>
                        <a:rPr lang="ru-RU" dirty="0" smtClean="0"/>
                        <a:t>ВО</a:t>
                      </a:r>
                      <a:r>
                        <a:rPr lang="ru-RU" baseline="0" dirty="0" smtClean="0"/>
                        <a:t> (ординатура)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ООП ВО (</a:t>
                      </a:r>
                      <a:r>
                        <a:rPr lang="ru-RU" dirty="0" err="1" smtClean="0"/>
                        <a:t>специалитет</a:t>
                      </a:r>
                      <a:r>
                        <a:rPr lang="ru-RU" dirty="0" smtClean="0"/>
                        <a:t>, аспирантура, ординатура) +</a:t>
                      </a:r>
                    </a:p>
                    <a:p>
                      <a:r>
                        <a:rPr lang="ru-RU" sz="1600" dirty="0" smtClean="0"/>
                        <a:t>Общая характеристика ОП</a:t>
                      </a:r>
                    </a:p>
                    <a:p>
                      <a:r>
                        <a:rPr lang="ru-RU" sz="1600" dirty="0" smtClean="0"/>
                        <a:t>РП практик</a:t>
                      </a:r>
                      <a:endParaRPr lang="ru-RU" sz="16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882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484784"/>
            <a:ext cx="8382000" cy="33239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Основная образовательная программа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171817"/>
              </p:ext>
            </p:extLst>
          </p:nvPr>
        </p:nvGraphicFramePr>
        <p:xfrm>
          <a:off x="107504" y="1923861"/>
          <a:ext cx="8928992" cy="45318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29407"/>
                <a:gridCol w="3823254"/>
                <a:gridCol w="2976331"/>
              </a:tblGrid>
              <a:tr h="43194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ООП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Требования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Где найти</a:t>
                      </a:r>
                      <a:endParaRPr lang="ru-RU" dirty="0"/>
                    </a:p>
                  </a:txBody>
                  <a:tcPr/>
                </a:tc>
              </a:tr>
              <a:tr h="2088232"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Бакалавриат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специалитет</a:t>
                      </a:r>
                      <a:r>
                        <a:rPr lang="ru-RU" dirty="0" smtClean="0"/>
                        <a:t>, ординатура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Положение об образовательной программе высшего образования – программам </a:t>
                      </a:r>
                      <a:r>
                        <a:rPr lang="ru-RU" dirty="0" err="1" smtClean="0"/>
                        <a:t>бакалавриата</a:t>
                      </a:r>
                      <a:r>
                        <a:rPr lang="ru-RU" dirty="0" smtClean="0"/>
                        <a:t>, программ </a:t>
                      </a:r>
                      <a:r>
                        <a:rPr lang="ru-RU" dirty="0" err="1" smtClean="0"/>
                        <a:t>специалитета</a:t>
                      </a:r>
                      <a:r>
                        <a:rPr lang="ru-RU" dirty="0" smtClean="0"/>
                        <a:t>, программам ординатуры ВГМУ </a:t>
                      </a:r>
                      <a:r>
                        <a:rPr lang="ru-RU" dirty="0" err="1" smtClean="0"/>
                        <a:t>им.Н.Н</a:t>
                      </a:r>
                      <a:r>
                        <a:rPr lang="ru-RU" dirty="0" smtClean="0"/>
                        <a:t>. Бурденко (утв. приказом ректор от 31.08.2015 № 610)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vrngmu.ru (vsmaburdenko.ru)</a:t>
                      </a:r>
                    </a:p>
                    <a:p>
                      <a:r>
                        <a:rPr lang="ru-RU" dirty="0" smtClean="0"/>
                        <a:t>Локальные акты</a:t>
                      </a:r>
                    </a:p>
                    <a:p>
                      <a:r>
                        <a:rPr lang="ru-RU" dirty="0" smtClean="0"/>
                        <a:t>Документы, относящиеся к сотрудникам университета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60600">
                <a:tc>
                  <a:txBody>
                    <a:bodyPr/>
                    <a:lstStyle/>
                    <a:p>
                      <a:r>
                        <a:rPr lang="ru-RU" dirty="0" smtClean="0"/>
                        <a:t>Аспирантура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Положение об ОПОП высшего образования – программе подготовки научно-педагогических кадров в аспирантуре ГБОУ ВПО ВГМУ </a:t>
                      </a:r>
                      <a:r>
                        <a:rPr lang="ru-RU" dirty="0" err="1" smtClean="0"/>
                        <a:t>им.Н.Н</a:t>
                      </a:r>
                      <a:r>
                        <a:rPr lang="ru-RU" dirty="0" smtClean="0"/>
                        <a:t>. Бурденко (утв. приказом ректора от 30.11.2015 № 942)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vrngmu.ru (vsmaburdenko.ru)</a:t>
                      </a:r>
                    </a:p>
                    <a:p>
                      <a:r>
                        <a:rPr lang="ru-RU" dirty="0" smtClean="0"/>
                        <a:t>УНИД</a:t>
                      </a:r>
                    </a:p>
                    <a:p>
                      <a:r>
                        <a:rPr lang="ru-RU" dirty="0" smtClean="0"/>
                        <a:t>Отдел аспирантуры и докторантуры</a:t>
                      </a:r>
                    </a:p>
                    <a:p>
                      <a:r>
                        <a:rPr lang="ru-RU" dirty="0" smtClean="0"/>
                        <a:t>Аспирантура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308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8382000" cy="7755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Порядок формирования и утверждения образовательной программы (</a:t>
            </a:r>
            <a:r>
              <a:rPr lang="ru-RU" sz="2800" b="1" dirty="0" err="1" smtClean="0"/>
              <a:t>специалитет</a:t>
            </a:r>
            <a:r>
              <a:rPr lang="ru-RU" sz="2800" b="1" dirty="0" smtClean="0"/>
              <a:t>, ординатура)</a:t>
            </a:r>
            <a:endParaRPr lang="ru-RU" sz="28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74485805"/>
              </p:ext>
            </p:extLst>
          </p:nvPr>
        </p:nvGraphicFramePr>
        <p:xfrm>
          <a:off x="710462" y="2525853"/>
          <a:ext cx="7704856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1118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ОБЩАЯ ХАРАКТЕРИСТИКА ОП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320" y="1484784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Квалификация, присваиваемая выпускникам;</a:t>
            </a:r>
          </a:p>
          <a:p>
            <a:r>
              <a:rPr lang="ru-RU" dirty="0" smtClean="0"/>
              <a:t>Вид (виды) профессиональной деятельности, к которому (которым) готовятся выпускники;</a:t>
            </a:r>
          </a:p>
          <a:p>
            <a:r>
              <a:rPr lang="ru-RU" dirty="0" smtClean="0"/>
              <a:t>Направленность (профиль) образовательной программы –конкретизируется ориентация программы на области знаний и (или) виды деятельности в рамках специальности либо соответствует специальности в целом;</a:t>
            </a:r>
          </a:p>
          <a:p>
            <a:r>
              <a:rPr lang="ru-RU" dirty="0" smtClean="0"/>
              <a:t>Планируемые результаты освоения образовательной программы;</a:t>
            </a:r>
          </a:p>
          <a:p>
            <a:r>
              <a:rPr lang="ru-RU" dirty="0" smtClean="0"/>
              <a:t>Сведения о профессорско-преподавательском составе, необходимом для реализации образовательной программы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18465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827584" y="267039"/>
            <a:ext cx="7831782" cy="308942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 smtClean="0">
                <a:solidFill>
                  <a:schemeClr val="bg1"/>
                </a:solidFill>
              </a:rPr>
              <a:t>Матрица компетенций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811852"/>
              </p:ext>
            </p:extLst>
          </p:nvPr>
        </p:nvGraphicFramePr>
        <p:xfrm>
          <a:off x="107503" y="1381745"/>
          <a:ext cx="8629000" cy="5054746"/>
        </p:xfrm>
        <a:graphic>
          <a:graphicData uri="http://schemas.openxmlformats.org/drawingml/2006/table">
            <a:tbl>
              <a:tblPr/>
              <a:tblGrid>
                <a:gridCol w="2577915"/>
                <a:gridCol w="312926"/>
                <a:gridCol w="301750"/>
                <a:gridCol w="368806"/>
                <a:gridCol w="402332"/>
                <a:gridCol w="402332"/>
                <a:gridCol w="368806"/>
                <a:gridCol w="458213"/>
                <a:gridCol w="525269"/>
                <a:gridCol w="335279"/>
                <a:gridCol w="391156"/>
                <a:gridCol w="368806"/>
                <a:gridCol w="371853"/>
                <a:gridCol w="504779"/>
                <a:gridCol w="502916"/>
                <a:gridCol w="435862"/>
              </a:tblGrid>
              <a:tr h="390458">
                <a:tc rowSpan="4"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Блок 1 Дисциплины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(модули)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Блок 2 Практика, в том числе НИР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Блок 3 Государственная итоговая аттестация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4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Базовая часть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Вариативная часть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Базовая часть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Дисциплины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Дисциплины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Дисциплины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Дисциплины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57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Философия</a:t>
                      </a:r>
                    </a:p>
                  </a:txBody>
                  <a:tcPr marL="0" marR="72000" marT="7200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Биоэтика</a:t>
                      </a:r>
                    </a:p>
                  </a:txBody>
                  <a:tcPr marL="0" marR="72000" marT="7200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История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отечества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7200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История медицины</a:t>
                      </a:r>
                    </a:p>
                  </a:txBody>
                  <a:tcPr marL="0" marR="72000" marT="7200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Правоведение</a:t>
                      </a:r>
                    </a:p>
                  </a:txBody>
                  <a:tcPr marL="0" marR="72000" marT="7200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Латинский язык</a:t>
                      </a:r>
                    </a:p>
                  </a:txBody>
                  <a:tcPr marL="0" marR="72000" marT="7200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Политология, социология</a:t>
                      </a:r>
                    </a:p>
                  </a:txBody>
                  <a:tcPr marL="0" marR="72000" marT="7200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Правовые основы деятельности врача</a:t>
                      </a:r>
                    </a:p>
                  </a:txBody>
                  <a:tcPr marL="0" marR="72000" marT="7200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Физика, математика</a:t>
                      </a:r>
                    </a:p>
                  </a:txBody>
                  <a:tcPr marL="0" marR="72000" marT="7200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Медицинская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информатика</a:t>
                      </a:r>
                    </a:p>
                  </a:txBody>
                  <a:tcPr marL="0" marR="72000" marT="7200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Химия</a:t>
                      </a:r>
                    </a:p>
                  </a:txBody>
                  <a:tcPr marL="0" marR="72000" marT="7200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Биохимия</a:t>
                      </a:r>
                    </a:p>
                  </a:txBody>
                  <a:tcPr marL="0" marR="72000" marT="7200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Медицинская физика</a:t>
                      </a:r>
                    </a:p>
                  </a:txBody>
                  <a:tcPr marL="0" marR="72000" marT="7200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Медицинские проблемы в экологии человека</a:t>
                      </a:r>
                    </a:p>
                  </a:txBody>
                  <a:tcPr marL="0" marR="72000" marT="7200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Биохимия органов и тканей человека</a:t>
                      </a:r>
                    </a:p>
                  </a:txBody>
                  <a:tcPr marL="0" marR="72000" marT="7200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Общекультурные компетенции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ОК-1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ОК-2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ОК-3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Общепрофессиональные компетенции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ОПК-1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95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ОПК-2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Профессиональные компетенции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ПК-1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ПК-2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03350" y="1700213"/>
            <a:ext cx="1081088" cy="504825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>
                <a:solidFill>
                  <a:sysClr val="windowText" lastClr="000000"/>
                </a:solidFill>
              </a:rPr>
              <a:t>Циклы и дисциплины учебного плана ООП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750" y="3068638"/>
            <a:ext cx="1079500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Индекс компетенции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7408F2-F3E3-458E-A760-92165BA4CF4E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28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8064" y="894984"/>
            <a:ext cx="3744416" cy="55855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Основная образовательная программа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2590" y="1825625"/>
            <a:ext cx="3078320" cy="43513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894985"/>
            <a:ext cx="4680520" cy="55855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3068960"/>
            <a:ext cx="1213209" cy="99983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 bwMode="auto">
          <a:xfrm>
            <a:off x="5292080" y="4149080"/>
            <a:ext cx="3384376" cy="20162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Segoe" pitchFamily="34" charset="0"/>
              </a:rPr>
              <a:t>ОП размещается на официальном сайте университета в информационно-телекоммуникационной сети «Интернет» </a:t>
            </a:r>
          </a:p>
        </p:txBody>
      </p:sp>
    </p:spTree>
    <p:extLst>
      <p:ext uri="{BB962C8B-B14F-4D97-AF65-F5344CB8AC3E}">
        <p14:creationId xmlns:p14="http://schemas.microsoft.com/office/powerpoint/2010/main" val="2914588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hite Template with blue-green Segoe_TP1028678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408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F83F853-FA01-4B06-983B-0DEE9474D6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Образцы слайдов презентации (белая панель с сине-зеленым оформлением)</Template>
  <TotalTime>1154</TotalTime>
  <Words>2696</Words>
  <Application>Microsoft Office PowerPoint</Application>
  <PresentationFormat>Экран (4:3)</PresentationFormat>
  <Paragraphs>578</Paragraphs>
  <Slides>36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Courier New</vt:lpstr>
      <vt:lpstr>Segoe</vt:lpstr>
      <vt:lpstr>Wingdings</vt:lpstr>
      <vt:lpstr>1_White Template with blue-green Segoe_TP10286786</vt:lpstr>
      <vt:lpstr>Белый текст и шрифт Courier для слайдов с кодом</vt:lpstr>
      <vt:lpstr>408</vt:lpstr>
      <vt:lpstr>Перечень документов и материалов для проведения аккредитационной экспертизы образовательных программ</vt:lpstr>
      <vt:lpstr>Нормативная база</vt:lpstr>
      <vt:lpstr>Порядок организации образовательной деятельности</vt:lpstr>
      <vt:lpstr>ООП профессионального образования</vt:lpstr>
      <vt:lpstr>Основная образовательная программа</vt:lpstr>
      <vt:lpstr>Порядок формирования и утверждения образовательной программы (специалитет, ординатура)</vt:lpstr>
      <vt:lpstr>ОБЩАЯ ХАРАКТЕРИСТИКА ОП</vt:lpstr>
      <vt:lpstr>Матрица компетенций</vt:lpstr>
      <vt:lpstr>Основная образовательная программа</vt:lpstr>
      <vt:lpstr>Сроки введения в действие ФГОС ВО  в университете</vt:lpstr>
      <vt:lpstr>Порядок формирования и утверждения образовательной программы  (специалитет, ординатура)</vt:lpstr>
      <vt:lpstr>Порядок формирования и утверждения образовательной программы  (специалитет, ординатура)</vt:lpstr>
      <vt:lpstr>Оценочные средства</vt:lpstr>
      <vt:lpstr>Фонд оценочных средств для промежуточной аттестации:</vt:lpstr>
      <vt:lpstr>Фонд оценочных средств для государственное итоговой аттестации:</vt:lpstr>
      <vt:lpstr>ООП профессионального образования</vt:lpstr>
      <vt:lpstr>ООП профессионального образования</vt:lpstr>
      <vt:lpstr>ООП  профессионального образования</vt:lpstr>
      <vt:lpstr>ООП  профессионального образования</vt:lpstr>
      <vt:lpstr>ООП  профессионального образования</vt:lpstr>
      <vt:lpstr>ООП  профессионального образования</vt:lpstr>
      <vt:lpstr>ООП  профессионального образования</vt:lpstr>
      <vt:lpstr>ООП  профессионального образования</vt:lpstr>
      <vt:lpstr>ООП  профессионального образования</vt:lpstr>
      <vt:lpstr>ООП  профессионального образования</vt:lpstr>
      <vt:lpstr>ООП  профессионального образования</vt:lpstr>
      <vt:lpstr>Локальные нормативные акты</vt:lpstr>
      <vt:lpstr>Локальные нормативные акты</vt:lpstr>
      <vt:lpstr>Локальные нормативные акты</vt:lpstr>
      <vt:lpstr>Локальные нормативные акты</vt:lpstr>
      <vt:lpstr>Локальные нормативные акты</vt:lpstr>
      <vt:lpstr>Локальные нормативные акты</vt:lpstr>
      <vt:lpstr>Распорядительные акты</vt:lpstr>
      <vt:lpstr>Распорядительные акты</vt:lpstr>
      <vt:lpstr>Распорядительные акты</vt:lpstr>
      <vt:lpstr>БЛАГОДАРЮ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Перечень документов и материалов для проведения аккредитационной экспертизы</dc:title>
  <dc:creator>UMK-Main</dc:creator>
  <cp:keywords/>
  <cp:lastModifiedBy>Пользователь</cp:lastModifiedBy>
  <cp:revision>289</cp:revision>
  <cp:lastPrinted>2017-01-10T13:31:31Z</cp:lastPrinted>
  <dcterms:created xsi:type="dcterms:W3CDTF">2016-12-19T11:21:29Z</dcterms:created>
  <dcterms:modified xsi:type="dcterms:W3CDTF">2020-01-23T05:52:23Z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TC102867869990</vt:lpwstr>
  </property>
</Properties>
</file>