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4" r:id="rId1"/>
  </p:sldMasterIdLst>
  <p:notesMasterIdLst>
    <p:notesMasterId r:id="rId19"/>
  </p:notesMasterIdLst>
  <p:sldIdLst>
    <p:sldId id="256" r:id="rId2"/>
    <p:sldId id="257" r:id="rId3"/>
    <p:sldId id="281" r:id="rId4"/>
    <p:sldId id="283" r:id="rId5"/>
    <p:sldId id="261" r:id="rId6"/>
    <p:sldId id="288" r:id="rId7"/>
    <p:sldId id="289" r:id="rId8"/>
    <p:sldId id="286" r:id="rId9"/>
    <p:sldId id="290" r:id="rId10"/>
    <p:sldId id="292" r:id="rId11"/>
    <p:sldId id="293" r:id="rId12"/>
    <p:sldId id="282" r:id="rId13"/>
    <p:sldId id="284" r:id="rId14"/>
    <p:sldId id="285" r:id="rId15"/>
    <p:sldId id="287" r:id="rId16"/>
    <p:sldId id="291" r:id="rId17"/>
    <p:sldId id="279" r:id="rId18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6254"/>
    <a:srgbClr val="CCCE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E7C4C9-C618-4785-B6A3-354308E3FCCF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2F028-265D-43F9-9D48-4622C7E041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900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5" r:id="rId1"/>
    <p:sldLayoutId id="2147484286" r:id="rId2"/>
    <p:sldLayoutId id="2147484287" r:id="rId3"/>
    <p:sldLayoutId id="2147484288" r:id="rId4"/>
    <p:sldLayoutId id="2147484289" r:id="rId5"/>
    <p:sldLayoutId id="2147484290" r:id="rId6"/>
    <p:sldLayoutId id="2147484291" r:id="rId7"/>
    <p:sldLayoutId id="2147484292" r:id="rId8"/>
    <p:sldLayoutId id="2147484293" r:id="rId9"/>
    <p:sldLayoutId id="2147484294" r:id="rId10"/>
    <p:sldLayoutId id="21474842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murmansk-dp4.ru/" TargetMode="External"/><Relationship Id="rId2" Type="http://schemas.openxmlformats.org/officeDocument/2006/relationships/hyperlink" Target="mailto:Dp4OtKadr@mail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k.com/club140840664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412776"/>
            <a:ext cx="6048672" cy="2520280"/>
          </a:xfrm>
          <a:solidFill>
            <a:schemeClr val="bg1"/>
          </a:solidFill>
          <a:ln>
            <a:solidFill>
              <a:schemeClr val="bg1"/>
            </a:solidFill>
          </a:ln>
          <a:effectLst>
            <a:outerShdw blurRad="149987" dist="250190" dir="8460000" algn="ctr">
              <a:schemeClr val="accent3">
                <a:alpha val="28000"/>
              </a:schemeClr>
            </a:outerShdw>
          </a:effectLst>
          <a:scene3d>
            <a:camera prst="perspectiveFron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  <a:sp3d extrusionH="57150">
              <a:bevelT w="38100" h="38100" prst="angle"/>
            </a:sp3d>
          </a:bodyPr>
          <a:lstStyle/>
          <a:p>
            <a:pPr algn="ctr"/>
            <a:r>
              <a:rPr lang="ru-RU" sz="2800" b="1" dirty="0" smtClean="0"/>
              <a:t>Государственное областное бюджетное учреждение здравоохранения «Мурманская городская детская поликлиника №4</a:t>
            </a:r>
            <a:r>
              <a:rPr lang="ru-RU" sz="2800" dirty="0" smtClean="0"/>
              <a:t>»</a:t>
            </a:r>
          </a:p>
          <a:p>
            <a:pPr algn="ctr"/>
            <a:endParaRPr lang="ru-RU" sz="28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lumMod val="90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88224" y="6263040"/>
            <a:ext cx="2555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 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Мурманск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844824"/>
            <a:ext cx="3086382" cy="295650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zhvs\YandexDisk\вибер\3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527903"/>
            <a:ext cx="270000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736"/>
            <a:ext cx="3133012" cy="322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5" name="Picture 11" descr="C:\Users\zhvs\YandexDisk\вибер\3\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500042"/>
            <a:ext cx="270000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142844" y="500042"/>
            <a:ext cx="4143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Отремонтирован третий этаж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44" y="500042"/>
            <a:ext cx="4143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Отремонтирован четвёртый этаж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zhvs\YandexDisk\вибер\4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928670"/>
            <a:ext cx="2880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zhvs\YandexDisk\вибер\4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78926"/>
            <a:ext cx="3240120" cy="3382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zhvs\YandexDisk\вибер\4\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3573016"/>
            <a:ext cx="2160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C:\Users\zhvs\YandexDisk\вибер\4\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08" y="3714752"/>
            <a:ext cx="2500900" cy="314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836712"/>
            <a:ext cx="8496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Детская поликлиника оказывает не только амбулаторно-поликлиническую помощь, но и проводит курсы восстановительного лечения в условиях дневного стационара. С 2009 года в поликлинике функционирует «Сенсорная комната», которая широко используется в работе с детьми логопедом. Индивидуальные занятия создают уникальные возможности снятия мышечного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психоэмоционального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напряжения у детей, страдающих заиканием.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5720" y="2571744"/>
            <a:ext cx="514353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Учреждение оснащено современным медицинским оборудованием, в том числе: электрокардиографами, стационарными ультразвуковыми аппаратами модели Logiq3, ЛОР комбайном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UE-3000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др.,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цифровым рентгенодиагностическим комплексом «ОКО»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2 рабочих места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фиброскопом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Пентакс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2019 года организован 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запущен в работу кабинет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«охраны зрения», который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оснащён современными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аппаратами.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uDCV1GT0VD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2276872"/>
            <a:ext cx="3539885" cy="252028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3" name="Рисунок 12" descr="B-5a5X-1Ni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4509120"/>
            <a:ext cx="3072341" cy="230425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4" name="TextBox 13"/>
          <p:cNvSpPr txBox="1"/>
          <p:nvPr/>
        </p:nvSpPr>
        <p:spPr>
          <a:xfrm>
            <a:off x="467544" y="260648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entury Schoolbook" pitchFamily="18" charset="0"/>
              </a:rPr>
              <a:t>Оснащение поликлиники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821521" y="1061648"/>
            <a:ext cx="75009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Средняя заработная плата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году врачей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поликлиники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составила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113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000 руб., в том числе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137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000 руб. на одного врача-педиатра участкового.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1521" y="2113112"/>
            <a:ext cx="7422887" cy="34778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lvl="0" indent="-342900" algn="ctr"/>
            <a:r>
              <a:rPr lang="ru-RU" dirty="0">
                <a:latin typeface="Times New Roman"/>
                <a:ea typeface="Calibri"/>
                <a:cs typeface="Times New Roman"/>
              </a:rPr>
              <a:t>	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Сотрудникам предоставляется ежегодный </a:t>
            </a:r>
            <a:r>
              <a:rPr lang="ru-RU" sz="2000" b="1" dirty="0">
                <a:ea typeface="Calibri"/>
                <a:cs typeface="Times New Roman"/>
              </a:rPr>
              <a:t>отпуск продолжительностью </a:t>
            </a:r>
            <a:r>
              <a:rPr lang="ru-RU" sz="2000" b="1" dirty="0" smtClean="0">
                <a:ea typeface="Calibri"/>
                <a:cs typeface="Times New Roman"/>
              </a:rPr>
              <a:t>52 календарных дня (28 дней по ТК РФ и дополнительный 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оплачиваемый отпуск за работу в районе Крайнего С</a:t>
            </a: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евера 24 дня</a:t>
            </a: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), кроме того предоставляется дополнительный оплачиваемый отпуск за вредные условия труда до 14 календарных дней.</a:t>
            </a:r>
            <a:endParaRPr lang="ru-RU" sz="2000" b="1" dirty="0" smtClean="0">
              <a:latin typeface="Times New Roman"/>
              <a:ea typeface="Calibri"/>
              <a:cs typeface="Times New Roman"/>
            </a:endParaRPr>
          </a:p>
          <a:p>
            <a:pPr marL="342900" lvl="0" indent="-342900" algn="ctr"/>
            <a:endParaRPr lang="ru-RU" sz="2000" b="1" dirty="0" smtClean="0">
              <a:latin typeface="Times New Roman"/>
              <a:ea typeface="Calibri"/>
              <a:cs typeface="Times New Roman"/>
            </a:endParaRPr>
          </a:p>
          <a:p>
            <a:pPr marL="342900" lvl="0" indent="-342900" algn="ctr"/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А также 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оплата проезда в отпуск и </a:t>
            </a: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обратно 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один раз в два года, работнику и лицам, находящимся у него на </a:t>
            </a: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иждивении (с предоставлением дополнительных дней </a:t>
            </a:r>
            <a:br>
              <a:rPr lang="ru-RU" sz="2000" b="1" dirty="0" smtClean="0">
                <a:latin typeface="Times New Roman"/>
                <a:ea typeface="Calibri"/>
                <a:cs typeface="Times New Roman"/>
              </a:rPr>
            </a:b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на дорогу).</a:t>
            </a:r>
            <a:endParaRPr lang="ru-RU" sz="2000" b="1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28860" y="457277"/>
            <a:ext cx="4286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Оплата труда, льготы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Помощь молодым специалистам</a:t>
            </a:r>
          </a:p>
        </p:txBody>
      </p:sp>
      <p:sp>
        <p:nvSpPr>
          <p:cNvPr id="4" name="Содержимое 3"/>
          <p:cNvSpPr txBox="1">
            <a:spLocks noGrp="1"/>
          </p:cNvSpPr>
          <p:nvPr>
            <p:ph idx="1"/>
          </p:nvPr>
        </p:nvSpPr>
        <p:spPr>
          <a:xfrm>
            <a:off x="395536" y="1674700"/>
            <a:ext cx="8280920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Для специалистов, после окончания  учебного заведения, в нашей поликлинике предусмотрены следующие льготы:</a:t>
            </a:r>
          </a:p>
          <a:p>
            <a:pPr marL="342900" lvl="0" indent="-34290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При устройстве на работу в поликлинику молодым специалистам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выплачивается единовременное пособие– в размере 6 должностных окладов,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ts val="0"/>
              </a:spcBef>
              <a:buNone/>
              <a:defRPr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течение 3 лет 20 % надбавка  к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заработной плате </a:t>
            </a:r>
          </a:p>
          <a:p>
            <a:pPr marL="342900" lvl="0" indent="-34290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Полярные надбавки начисляются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 полном объеме с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первого </a:t>
            </a:r>
          </a:p>
          <a:p>
            <a:pPr marL="342900" lvl="0" indent="-342900">
              <a:spcBef>
                <a:spcPts val="0"/>
              </a:spcBef>
              <a:buNone/>
              <a:defRPr/>
            </a:pP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	рабочего дня.</a:t>
            </a:r>
          </a:p>
          <a:p>
            <a:pPr marL="342900" lvl="0" indent="-342900">
              <a:spcBef>
                <a:spcPts val="0"/>
              </a:spcBef>
              <a:buNone/>
              <a:defRPr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Возможна частичная компенсация стоимости </a:t>
            </a:r>
          </a:p>
          <a:p>
            <a:pPr marL="342900" lvl="0" indent="-342900">
              <a:spcBef>
                <a:spcPts val="0"/>
              </a:spcBef>
              <a:buNone/>
              <a:defRPr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аренды жилья и право на льготное ипотечное </a:t>
            </a:r>
          </a:p>
          <a:p>
            <a:pPr marL="342900" lvl="0" indent="-342900">
              <a:spcBef>
                <a:spcPts val="0"/>
              </a:spcBef>
              <a:buNone/>
              <a:defRPr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кредитование медицинских работников.</a:t>
            </a:r>
          </a:p>
          <a:p>
            <a:pPr marL="342900" lvl="0" indent="-342900">
              <a:spcBef>
                <a:spcPct val="20000"/>
              </a:spcBef>
              <a:buNone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  <a:buNone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07704" y="5050050"/>
            <a:ext cx="626469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>
              <a:spcBef>
                <a:spcPct val="20000"/>
              </a:spcBef>
              <a:buNone/>
              <a:defRPr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Так же есть возможность трудоустройства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квотируемое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место с выплатой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1 000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000 руб.</a:t>
            </a:r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857232"/>
            <a:ext cx="8712968" cy="4811715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dirty="0"/>
              <a:t>В настоящее время для повышения</a:t>
            </a:r>
          </a:p>
          <a:p>
            <a:pPr algn="ctr">
              <a:buNone/>
            </a:pPr>
            <a:r>
              <a:rPr lang="ru-RU" b="1" dirty="0"/>
              <a:t>доступности первичной медико-санитарной</a:t>
            </a:r>
          </a:p>
          <a:p>
            <a:pPr algn="ctr">
              <a:buNone/>
            </a:pPr>
            <a:r>
              <a:rPr lang="ru-RU" b="1" dirty="0"/>
              <a:t>помощи нам требуются:</a:t>
            </a:r>
          </a:p>
          <a:p>
            <a:pPr>
              <a:buFontTx/>
              <a:buChar char="-"/>
            </a:pPr>
            <a:r>
              <a:rPr lang="ru-RU" sz="3200" dirty="0" smtClean="0"/>
              <a:t>Врач-невролог;</a:t>
            </a:r>
          </a:p>
          <a:p>
            <a:pPr>
              <a:buFontTx/>
              <a:buChar char="-"/>
            </a:pPr>
            <a:r>
              <a:rPr lang="ru-RU" sz="3200" dirty="0" smtClean="0"/>
              <a:t>Врач-оториноларинголог;</a:t>
            </a:r>
            <a:endParaRPr lang="ru-RU" sz="3200" dirty="0"/>
          </a:p>
          <a:p>
            <a:pPr>
              <a:buFontTx/>
              <a:buChar char="-"/>
            </a:pPr>
            <a:r>
              <a:rPr lang="ru-RU" sz="3200" dirty="0"/>
              <a:t>В</a:t>
            </a:r>
            <a:r>
              <a:rPr lang="ru-RU" sz="3200" dirty="0" smtClean="0"/>
              <a:t>рач аллерголог-иммунолог</a:t>
            </a:r>
            <a:endParaRPr lang="ru-RU" sz="3200" dirty="0"/>
          </a:p>
          <a:p>
            <a:pPr>
              <a:buFontTx/>
              <a:buChar char="-"/>
            </a:pPr>
            <a:r>
              <a:rPr lang="ru-RU" sz="3200" dirty="0" smtClean="0"/>
              <a:t>Врач стоматолог детский;</a:t>
            </a:r>
            <a:endParaRPr lang="en-US" sz="3200" dirty="0" smtClean="0"/>
          </a:p>
          <a:p>
            <a:pPr>
              <a:buFontTx/>
              <a:buChar char="-"/>
            </a:pPr>
            <a:r>
              <a:rPr lang="ru-RU" sz="3200" dirty="0" smtClean="0"/>
              <a:t>Врач-педиатр участковый;</a:t>
            </a:r>
            <a:endParaRPr lang="en-US" sz="3200" dirty="0" smtClean="0"/>
          </a:p>
          <a:p>
            <a:pPr>
              <a:buFontTx/>
              <a:buChar char="-"/>
            </a:pPr>
            <a:r>
              <a:rPr lang="ru-RU" sz="3200" dirty="0"/>
              <a:t>В</a:t>
            </a:r>
            <a:r>
              <a:rPr lang="ru-RU" sz="3200" dirty="0" smtClean="0"/>
              <a:t>рач </a:t>
            </a:r>
            <a:r>
              <a:rPr lang="ru-RU" sz="3200" dirty="0"/>
              <a:t>функциональной </a:t>
            </a:r>
            <a:r>
              <a:rPr lang="ru-RU" sz="3200" dirty="0" smtClean="0"/>
              <a:t>диагностики;</a:t>
            </a:r>
            <a:endParaRPr lang="en-US" sz="3200" dirty="0" smtClean="0"/>
          </a:p>
          <a:p>
            <a:pPr>
              <a:buFontTx/>
              <a:buChar char="-"/>
            </a:pPr>
            <a:r>
              <a:rPr lang="ru-RU" sz="3200" dirty="0"/>
              <a:t>В</a:t>
            </a:r>
            <a:r>
              <a:rPr lang="ru-RU" sz="3200" dirty="0" smtClean="0"/>
              <a:t>рач-педиатр </a:t>
            </a:r>
            <a:r>
              <a:rPr lang="ru-RU" sz="3200" dirty="0"/>
              <a:t>в Отделение организации медицинской помощи детям и подросткам в общеобразовательных учреждениях.</a:t>
            </a:r>
            <a:endParaRPr lang="ru-RU" sz="2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467544" y="-2143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Контакты</a:t>
            </a:r>
            <a:endParaRPr lang="ru-RU" sz="2800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5" name="Содержимое 1"/>
          <p:cNvSpPr>
            <a:spLocks noGrp="1"/>
          </p:cNvSpPr>
          <p:nvPr>
            <p:ph idx="1"/>
          </p:nvPr>
        </p:nvSpPr>
        <p:spPr>
          <a:xfrm>
            <a:off x="251520" y="642918"/>
            <a:ext cx="8712968" cy="585789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u="sng" dirty="0" smtClean="0"/>
              <a:t>Ф.И.О. контактного лица:</a:t>
            </a:r>
          </a:p>
          <a:p>
            <a:pPr>
              <a:buNone/>
            </a:pPr>
            <a:r>
              <a:rPr lang="ru-RU" sz="2000" dirty="0" err="1" smtClean="0"/>
              <a:t>Катеева</a:t>
            </a:r>
            <a:r>
              <a:rPr lang="ru-RU" sz="2000" dirty="0" smtClean="0"/>
              <a:t> Юлия Александровна, начальник отдела кадров</a:t>
            </a:r>
          </a:p>
          <a:p>
            <a:pPr>
              <a:buNone/>
            </a:pPr>
            <a:r>
              <a:rPr lang="ru-RU" sz="2000" u="sng" dirty="0" smtClean="0"/>
              <a:t>Телефоны:</a:t>
            </a:r>
          </a:p>
          <a:p>
            <a:pPr>
              <a:buNone/>
            </a:pPr>
            <a:r>
              <a:rPr lang="ru-RU" sz="4000" b="1" dirty="0" smtClean="0"/>
              <a:t>8(8152)207264</a:t>
            </a:r>
          </a:p>
          <a:p>
            <a:pPr>
              <a:buNone/>
            </a:pPr>
            <a:r>
              <a:rPr lang="ru-RU" sz="2000" u="sng" dirty="0" err="1" smtClean="0"/>
              <a:t>E-mail</a:t>
            </a:r>
            <a:r>
              <a:rPr lang="ru-RU" sz="2000" u="sng" dirty="0" smtClean="0"/>
              <a:t>:</a:t>
            </a:r>
          </a:p>
          <a:p>
            <a:pPr>
              <a:buNone/>
            </a:pPr>
            <a:r>
              <a:rPr lang="ru-RU" sz="2000" dirty="0" smtClean="0">
                <a:hlinkClick r:id="rId2"/>
              </a:rPr>
              <a:t>Dp4OtKadr@mail.ru</a:t>
            </a: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u="sng" dirty="0" smtClean="0"/>
              <a:t>Приёмная главного врача:</a:t>
            </a:r>
          </a:p>
          <a:p>
            <a:pPr>
              <a:buNone/>
            </a:pPr>
            <a:r>
              <a:rPr lang="ru-RU" sz="2000" dirty="0" smtClean="0"/>
              <a:t>тел/факс приемной (8152)53-72-55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u="sng" dirty="0" smtClean="0"/>
              <a:t>Ссылка на официальный сайт и официальную группу </a:t>
            </a:r>
            <a:r>
              <a:rPr lang="ru-RU" sz="2000" u="sng" dirty="0" err="1" smtClean="0"/>
              <a:t>ВКонтакте</a:t>
            </a:r>
            <a:r>
              <a:rPr lang="ru-RU" sz="2000" u="sng" dirty="0" smtClean="0"/>
              <a:t>:</a:t>
            </a:r>
          </a:p>
          <a:p>
            <a:pPr>
              <a:buNone/>
            </a:pPr>
            <a:r>
              <a:rPr lang="en-US" sz="2000" dirty="0" smtClean="0">
                <a:hlinkClick r:id="rId3"/>
              </a:rPr>
              <a:t>http://murmansk-dp4.ru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>
                <a:hlinkClick r:id="rId4"/>
              </a:rPr>
              <a:t>https://vk.com/club140840664</a:t>
            </a:r>
            <a:endParaRPr lang="ru-RU" sz="2000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852936"/>
            <a:ext cx="8712968" cy="3240360"/>
          </a:xfrm>
        </p:spPr>
        <p:txBody>
          <a:bodyPr/>
          <a:lstStyle/>
          <a:p>
            <a:pPr algn="ctr"/>
            <a:r>
              <a:rPr lang="ru-RU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Благодарю за</a:t>
            </a:r>
            <a:r>
              <a:rPr lang="ru-RU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ru-RU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внимание!</a:t>
            </a:r>
            <a:endParaRPr lang="ru-RU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14282" y="1014930"/>
            <a:ext cx="4929222" cy="175432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В настоящее время поликлиника обслуживает </a:t>
            </a:r>
            <a:r>
              <a:rPr lang="ru-RU" b="1" dirty="0" smtClean="0"/>
              <a:t>16,5 </a:t>
            </a:r>
            <a:r>
              <a:rPr lang="ru-RU" b="1" dirty="0"/>
              <a:t>тысяч детского населения. В поликлинике трудится </a:t>
            </a:r>
            <a:r>
              <a:rPr lang="ru-RU" b="1" dirty="0" smtClean="0"/>
              <a:t>198 человек, </a:t>
            </a:r>
            <a:endParaRPr lang="ru-RU" b="1" dirty="0"/>
          </a:p>
          <a:p>
            <a:pPr algn="ctr"/>
            <a:r>
              <a:rPr lang="ru-RU" b="1" dirty="0"/>
              <a:t>в том числе </a:t>
            </a:r>
            <a:r>
              <a:rPr lang="ru-RU" b="1" dirty="0" smtClean="0"/>
              <a:t>41 врач, </a:t>
            </a:r>
            <a:endParaRPr lang="ru-RU" b="1" dirty="0"/>
          </a:p>
          <a:p>
            <a:pPr algn="ctr"/>
            <a:r>
              <a:rPr lang="ru-RU" b="1" dirty="0"/>
              <a:t>из них 15 - с высшей и первой категорией, среднего медперсонала – 84 человека.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329254"/>
            <a:ext cx="3381375" cy="265747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b="17000"/>
          <a:stretch>
            <a:fillRect/>
          </a:stretch>
        </p:blipFill>
        <p:spPr bwMode="auto">
          <a:xfrm>
            <a:off x="5143504" y="1305542"/>
            <a:ext cx="3809524" cy="4214842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332656"/>
            <a:ext cx="85689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Детская поликлиника №4 обслуживает Первомайский округ города Мурманска. 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Первомайский округ -  южный, самый большой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 площади и численности населения 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административный округ. </a:t>
            </a:r>
          </a:p>
        </p:txBody>
      </p:sp>
      <p:pic>
        <p:nvPicPr>
          <p:cNvPr id="5" name="Рисунок 4" descr="Gora-durakov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88840"/>
            <a:ext cx="9000327" cy="360343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 descr="14648652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836712"/>
            <a:ext cx="3043133" cy="2030435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760640"/>
          </a:xfrm>
        </p:spPr>
        <p:txBody>
          <a:bodyPr>
            <a:noAutofit/>
          </a:bodyPr>
          <a:lstStyle/>
          <a:p>
            <a:pPr algn="ctr" fontAlgn="base"/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Руководство: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главный врач</a:t>
            </a:r>
          </a:p>
          <a:p>
            <a:pPr algn="ctr" fontAlgn="base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два заместителя главного врача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Информационно-аналитическое отделение: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- регистратура, 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оргметодкабинет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 (кабинет статистики)</a:t>
            </a:r>
          </a:p>
          <a:p>
            <a:pPr algn="ctr" fontAlgn="base"/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Два  лечебно-профилактических педиатрических отделения: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кабинеты педиатров участковых, процедурный кабинет, кабинет неотложной медицинской помощи</a:t>
            </a:r>
          </a:p>
          <a:p>
            <a:pPr algn="ctr" fontAlgn="base"/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 Консультативно-диагностическое отделение: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- кабинеты врачей – специалистов (невролога,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оториноларинголога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, офтальмолога, детского кардиолога, </a:t>
            </a:r>
          </a:p>
          <a:p>
            <a:pPr algn="ctr" fontAlgn="base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	зубного врача, акушера-гинеколога, детского эндокринолога, аллерголога-иммунолога, гастроэнтеролога, травматолога-ортопеда, нефролога, детского хирурга, логопеда)</a:t>
            </a:r>
          </a:p>
          <a:p>
            <a:pPr algn="ctr" fontAlgn="base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- кабинет функциональной диагностики</a:t>
            </a:r>
          </a:p>
          <a:p>
            <a:pPr algn="ctr" fontAlgn="base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- кабинет лучевой диагностики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(рентгеновский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кабинет)</a:t>
            </a:r>
          </a:p>
          <a:p>
            <a:pPr algn="ctr" fontAlgn="base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- кабинет ультразвуковой диагностики</a:t>
            </a:r>
          </a:p>
          <a:p>
            <a:pPr algn="ctr" fontAlgn="base"/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Отделение 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профилактической работы:</a:t>
            </a:r>
          </a:p>
          <a:p>
            <a:pPr algn="ctr" fontAlgn="base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прививочный кабинет; кабинет здорового ребенка; кабинет профилактики инфекционных заболеваний</a:t>
            </a:r>
          </a:p>
          <a:p>
            <a:pPr algn="ctr" fontAlgn="base"/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Физиотерапевтический кабинет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Отделение организации медицинской помощи детям и подросткам в образовательных учреждениях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Дневной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стационар</a:t>
            </a:r>
          </a:p>
          <a:p>
            <a:pPr algn="ctr" fontAlgn="base"/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endParaRPr lang="ru-RU" sz="1100" dirty="0"/>
          </a:p>
        </p:txBody>
      </p:sp>
      <p:sp>
        <p:nvSpPr>
          <p:cNvPr id="4" name="TextBox 3"/>
          <p:cNvSpPr txBox="1"/>
          <p:nvPr/>
        </p:nvSpPr>
        <p:spPr>
          <a:xfrm>
            <a:off x="1202607" y="419472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Структура поликлиники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entury Schoolbook" panose="02040604050505020304" pitchFamily="18" charset="0"/>
              </a:rPr>
              <a:t>Участие в проекте «Новая поликлиника»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0528" y="692696"/>
            <a:ext cx="5220072" cy="1800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/>
              <a:t>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998" y="2636912"/>
            <a:ext cx="4596002" cy="344700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8" name="Рисунок 7" descr="ilovepdf_com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4293095"/>
            <a:ext cx="2664296" cy="188384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Рисунок 8" descr="ilovepdf_co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71700" y="2348880"/>
            <a:ext cx="2484276" cy="175656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2" name="TextBox 11"/>
          <p:cNvSpPr txBox="1"/>
          <p:nvPr/>
        </p:nvSpPr>
        <p:spPr>
          <a:xfrm>
            <a:off x="287016" y="1124744"/>
            <a:ext cx="885698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"Новая поликлиника"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– это проект по совершенствованию медицинской помощи населению, целью которого является повышение удовлетворенности населения качеством оказания медицинской помощи за счет оптимизации процессов и устранения потерь.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192.168.5.207\obmen\Obmen\105\Новая Поликлиника\1 РЕГИСТРАТУРА ПРЕЗЕНТАЦИЯ\ФОТО ДО-ПОСЛЕ\2 - до.jpg"/>
          <p:cNvPicPr>
            <a:picLocks noChangeAspect="1" noChangeArrowheads="1"/>
          </p:cNvPicPr>
          <p:nvPr/>
        </p:nvPicPr>
        <p:blipFill>
          <a:blip r:embed="rId2" cstate="print"/>
          <a:srcRect t="4232" r="9524" b="9002"/>
          <a:stretch>
            <a:fillRect/>
          </a:stretch>
        </p:blipFill>
        <p:spPr bwMode="auto">
          <a:xfrm>
            <a:off x="179512" y="1052736"/>
            <a:ext cx="4177621" cy="300495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8" name="TextBox 7"/>
          <p:cNvSpPr txBox="1"/>
          <p:nvPr/>
        </p:nvSpPr>
        <p:spPr>
          <a:xfrm>
            <a:off x="1928794" y="714356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28184" y="692696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После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260648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entury Schoolbook" pitchFamily="18" charset="0"/>
              </a:rPr>
              <a:t>Ремонт</a:t>
            </a:r>
            <a:endParaRPr lang="ru-RU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323528" y="4149080"/>
            <a:ext cx="40719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 рамках проекта был выполнен ремонт регистратуры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и четырех этажей,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открыт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call-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центр, также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создан  фильтр-бокс для разделения потоков больных и здоровых пациентов.</a:t>
            </a:r>
          </a:p>
        </p:txBody>
      </p:sp>
      <p:pic>
        <p:nvPicPr>
          <p:cNvPr id="11" name="Рисунок 10" descr="регистр 20180906_1523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501008"/>
            <a:ext cx="2304256" cy="2784309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14" name="Рисунок 13" descr="нов регистратур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883633"/>
            <a:ext cx="3795886" cy="355347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uik-_G40GR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780928"/>
            <a:ext cx="2018726" cy="3140968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4" name="TextBox 3"/>
          <p:cNvSpPr txBox="1"/>
          <p:nvPr/>
        </p:nvSpPr>
        <p:spPr>
          <a:xfrm>
            <a:off x="395536" y="476672"/>
            <a:ext cx="30963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Был выполнен ремонт Дневного стационара и кабинетов неотложной помощи, закуплена новая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мебель и игрушки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2W2FqG7U3e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3068960"/>
            <a:ext cx="4788024" cy="302433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1" name="Рисунок 10" descr="HBkvTVu_uz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446028"/>
            <a:ext cx="3131840" cy="2348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4256" y="748239"/>
            <a:ext cx="47863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Созданы комфортные условия для работы педиатрической службы и для маленьких пациентов ожидающих приёма врача</a:t>
            </a:r>
          </a:p>
        </p:txBody>
      </p:sp>
      <p:pic>
        <p:nvPicPr>
          <p:cNvPr id="12" name="Рисунок 11" descr="2 - посл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3929066"/>
            <a:ext cx="3744416" cy="280831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3" name="Рисунок 12" descr="нов регистратур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53" y="2737278"/>
            <a:ext cx="4143404" cy="310755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6" name="Рисунок 5" descr="регистр 20180906_152318.jpg"/>
          <p:cNvPicPr>
            <a:picLocks noChangeAspect="1"/>
          </p:cNvPicPr>
          <p:nvPr/>
        </p:nvPicPr>
        <p:blipFill>
          <a:blip r:embed="rId4" cstate="print"/>
          <a:srcRect l="8696" r="15942"/>
          <a:stretch>
            <a:fillRect/>
          </a:stretch>
        </p:blipFill>
        <p:spPr>
          <a:xfrm rot="5400000">
            <a:off x="5063136" y="223220"/>
            <a:ext cx="3714776" cy="3696916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B98C6A5-73CE-43E0-A6A8-1156BC6076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24" b="15898"/>
          <a:stretch/>
        </p:blipFill>
        <p:spPr>
          <a:xfrm>
            <a:off x="4000496" y="285728"/>
            <a:ext cx="4914900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915B293-E190-464A-AAC9-7B88651BC4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75"/>
          <a:stretch>
            <a:fillRect/>
          </a:stretch>
        </p:blipFill>
        <p:spPr>
          <a:xfrm rot="5400000">
            <a:off x="-314327" y="2372894"/>
            <a:ext cx="4914900" cy="3714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C:\Users\zhvs\Desktop\0-02-0a-fccdcdd1dba96e591f15dd8ee7d6bfb51c639083baf985b21b7a22a94f14b8aa_fcfad3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780928"/>
            <a:ext cx="2625330" cy="350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51474" y="718857"/>
            <a:ext cx="41433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Открыт вакцинальный блок с комфортной зоной ожидания и электронной очередью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2533</TotalTime>
  <Words>477</Words>
  <Application>Microsoft Office PowerPoint</Application>
  <PresentationFormat>Экран (4:3)</PresentationFormat>
  <Paragraphs>93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NewsPrint</vt:lpstr>
      <vt:lpstr>Презентация PowerPoint</vt:lpstr>
      <vt:lpstr>Презентация PowerPoint</vt:lpstr>
      <vt:lpstr>Презентация PowerPoint</vt:lpstr>
      <vt:lpstr>Презентация PowerPoint</vt:lpstr>
      <vt:lpstr>Участие в проекте «Новая поликлиника»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Помощь молодым специалистам</vt:lpstr>
      <vt:lpstr>Презентация PowerPoint</vt:lpstr>
      <vt:lpstr>Контакты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ПРОЕКТ: «НОВАЯ ПОЛИКЛИНИКА»</dc:title>
  <cp:lastModifiedBy>Карельская Наталья Михайловна</cp:lastModifiedBy>
  <cp:revision>235</cp:revision>
  <cp:lastPrinted>2023-01-31T10:38:44Z</cp:lastPrinted>
  <dcterms:modified xsi:type="dcterms:W3CDTF">2023-01-31T10:42:20Z</dcterms:modified>
</cp:coreProperties>
</file>